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73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19" autoAdjust="0"/>
    <p:restoredTop sz="67318" autoAdjust="0"/>
  </p:normalViewPr>
  <p:slideViewPr>
    <p:cSldViewPr>
      <p:cViewPr>
        <p:scale>
          <a:sx n="100" d="100"/>
          <a:sy n="100" d="100"/>
        </p:scale>
        <p:origin x="354" y="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DB7FD-E76E-4496-BADA-A3E521890878}" type="datetimeFigureOut">
              <a:rPr lang="pt-PT" smtClean="0"/>
              <a:pPr/>
              <a:t>05-01-2010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792A6-7931-4618-8915-FC06856AF3E1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arredondado 3"/>
          <p:cNvSpPr/>
          <p:nvPr/>
        </p:nvSpPr>
        <p:spPr>
          <a:xfrm>
            <a:off x="714348" y="1142984"/>
            <a:ext cx="2071702" cy="714380"/>
          </a:xfrm>
          <a:prstGeom prst="roundRect">
            <a:avLst/>
          </a:prstGeom>
          <a:gradFill flip="none" rotWithShape="1">
            <a:gsLst>
              <a:gs pos="0">
                <a:schemeClr val="lt1">
                  <a:shade val="30000"/>
                  <a:satMod val="115000"/>
                </a:schemeClr>
              </a:gs>
              <a:gs pos="50000">
                <a:schemeClr val="lt1">
                  <a:shade val="67500"/>
                  <a:satMod val="115000"/>
                </a:schemeClr>
              </a:gs>
              <a:gs pos="100000">
                <a:schemeClr val="lt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2000" dirty="0" smtClean="0">
                <a:solidFill>
                  <a:srgbClr val="FF0000"/>
                </a:solidFill>
              </a:rPr>
              <a:t>Identificar que o pneu furou</a:t>
            </a:r>
            <a:endParaRPr lang="pt-PT" sz="2000" dirty="0">
              <a:solidFill>
                <a:srgbClr val="FF0000"/>
              </a:solidFill>
            </a:endParaRPr>
          </a:p>
        </p:txBody>
      </p:sp>
      <p:cxnSp>
        <p:nvCxnSpPr>
          <p:cNvPr id="6" name="Conexão recta unidireccional 5"/>
          <p:cNvCxnSpPr>
            <a:stCxn id="4" idx="2"/>
            <a:endCxn id="12" idx="0"/>
          </p:cNvCxnSpPr>
          <p:nvPr/>
        </p:nvCxnSpPr>
        <p:spPr>
          <a:xfrm rot="5400000">
            <a:off x="1571604" y="2035959"/>
            <a:ext cx="357190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Rectângulo arredondado 11"/>
          <p:cNvSpPr/>
          <p:nvPr/>
        </p:nvSpPr>
        <p:spPr>
          <a:xfrm>
            <a:off x="714348" y="2214554"/>
            <a:ext cx="2071702" cy="714380"/>
          </a:xfrm>
          <a:prstGeom prst="roundRect">
            <a:avLst>
              <a:gd name="adj" fmla="val 15005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Ligar 4 piscas</a:t>
            </a:r>
            <a:endParaRPr lang="pt-PT" dirty="0"/>
          </a:p>
        </p:txBody>
      </p:sp>
      <p:sp>
        <p:nvSpPr>
          <p:cNvPr id="16" name="Rectângulo arredondado 15"/>
          <p:cNvSpPr/>
          <p:nvPr/>
        </p:nvSpPr>
        <p:spPr>
          <a:xfrm>
            <a:off x="714348" y="3286124"/>
            <a:ext cx="2071702" cy="642942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Vestir colete e colocar triangulo</a:t>
            </a:r>
            <a:endParaRPr lang="pt-PT" dirty="0"/>
          </a:p>
        </p:txBody>
      </p:sp>
      <p:cxnSp>
        <p:nvCxnSpPr>
          <p:cNvPr id="17" name="Conexão recta unidireccional 16"/>
          <p:cNvCxnSpPr>
            <a:stCxn id="12" idx="2"/>
            <a:endCxn id="16" idx="0"/>
          </p:cNvCxnSpPr>
          <p:nvPr/>
        </p:nvCxnSpPr>
        <p:spPr>
          <a:xfrm rot="5400000">
            <a:off x="1571604" y="3107529"/>
            <a:ext cx="357190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Rectângulo arredondado 21"/>
          <p:cNvSpPr/>
          <p:nvPr/>
        </p:nvSpPr>
        <p:spPr>
          <a:xfrm>
            <a:off x="714348" y="5357826"/>
            <a:ext cx="2071702" cy="714380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Despertar a meio termo os parafusos</a:t>
            </a:r>
            <a:endParaRPr lang="pt-PT" dirty="0"/>
          </a:p>
        </p:txBody>
      </p:sp>
      <p:cxnSp>
        <p:nvCxnSpPr>
          <p:cNvPr id="25" name="Conexão recta unidireccional 24"/>
          <p:cNvCxnSpPr>
            <a:stCxn id="16" idx="2"/>
            <a:endCxn id="32" idx="0"/>
          </p:cNvCxnSpPr>
          <p:nvPr/>
        </p:nvCxnSpPr>
        <p:spPr>
          <a:xfrm rot="5400000">
            <a:off x="1571604" y="4107661"/>
            <a:ext cx="357190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Rectângulo arredondado 31"/>
          <p:cNvSpPr/>
          <p:nvPr/>
        </p:nvSpPr>
        <p:spPr>
          <a:xfrm>
            <a:off x="714348" y="4286256"/>
            <a:ext cx="2071702" cy="642942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Tirar ferramentas e pneu suplente</a:t>
            </a:r>
            <a:endParaRPr lang="pt-PT" dirty="0"/>
          </a:p>
        </p:txBody>
      </p:sp>
      <p:cxnSp>
        <p:nvCxnSpPr>
          <p:cNvPr id="33" name="Conexão recta unidireccional 32"/>
          <p:cNvCxnSpPr>
            <a:stCxn id="32" idx="2"/>
            <a:endCxn id="22" idx="0"/>
          </p:cNvCxnSpPr>
          <p:nvPr/>
        </p:nvCxnSpPr>
        <p:spPr>
          <a:xfrm rot="5400000">
            <a:off x="1535885" y="5143512"/>
            <a:ext cx="428628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5" name="Rectângulo arredondado 64"/>
          <p:cNvSpPr/>
          <p:nvPr/>
        </p:nvSpPr>
        <p:spPr>
          <a:xfrm>
            <a:off x="3286116" y="5357826"/>
            <a:ext cx="2071702" cy="714380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Despertar a meio termo os parafusos</a:t>
            </a:r>
            <a:endParaRPr lang="pt-PT" dirty="0"/>
          </a:p>
        </p:txBody>
      </p:sp>
      <p:cxnSp>
        <p:nvCxnSpPr>
          <p:cNvPr id="67" name="Conexão recta unidireccional 66"/>
          <p:cNvCxnSpPr>
            <a:stCxn id="22" idx="3"/>
            <a:endCxn id="65" idx="1"/>
          </p:cNvCxnSpPr>
          <p:nvPr/>
        </p:nvCxnSpPr>
        <p:spPr>
          <a:xfrm>
            <a:off x="2786050" y="5715016"/>
            <a:ext cx="500066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3" name="Rectângulo arredondado 72"/>
          <p:cNvSpPr/>
          <p:nvPr/>
        </p:nvSpPr>
        <p:spPr>
          <a:xfrm>
            <a:off x="3286116" y="4286256"/>
            <a:ext cx="2071702" cy="642942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Colocar o macaco e levantar o carro</a:t>
            </a:r>
            <a:endParaRPr lang="pt-PT" dirty="0"/>
          </a:p>
        </p:txBody>
      </p:sp>
      <p:cxnSp>
        <p:nvCxnSpPr>
          <p:cNvPr id="74" name="Conexão recta unidireccional 73"/>
          <p:cNvCxnSpPr>
            <a:stCxn id="65" idx="0"/>
            <a:endCxn id="73" idx="2"/>
          </p:cNvCxnSpPr>
          <p:nvPr/>
        </p:nvCxnSpPr>
        <p:spPr>
          <a:xfrm rot="5400000" flipH="1" flipV="1">
            <a:off x="4107653" y="5143512"/>
            <a:ext cx="428628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1" name="Conexão recta unidireccional 80"/>
          <p:cNvCxnSpPr>
            <a:stCxn id="73" idx="0"/>
            <a:endCxn id="83" idx="2"/>
          </p:cNvCxnSpPr>
          <p:nvPr/>
        </p:nvCxnSpPr>
        <p:spPr>
          <a:xfrm rot="5400000" flipH="1" flipV="1">
            <a:off x="4143372" y="4107661"/>
            <a:ext cx="357190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3" name="Rectângulo arredondado 82"/>
          <p:cNvSpPr/>
          <p:nvPr/>
        </p:nvSpPr>
        <p:spPr>
          <a:xfrm>
            <a:off x="3286116" y="3143248"/>
            <a:ext cx="2071702" cy="785818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Despertar os parafusos e tirar os pneu</a:t>
            </a:r>
            <a:endParaRPr lang="pt-PT" dirty="0"/>
          </a:p>
        </p:txBody>
      </p:sp>
      <p:sp>
        <p:nvSpPr>
          <p:cNvPr id="88" name="Rectângulo arredondado 87"/>
          <p:cNvSpPr/>
          <p:nvPr/>
        </p:nvSpPr>
        <p:spPr>
          <a:xfrm>
            <a:off x="3286116" y="2000240"/>
            <a:ext cx="2071702" cy="785818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Colocar o pneu suplente e apertar os parafusos</a:t>
            </a:r>
            <a:endParaRPr lang="pt-PT" dirty="0"/>
          </a:p>
        </p:txBody>
      </p:sp>
      <p:cxnSp>
        <p:nvCxnSpPr>
          <p:cNvPr id="90" name="Conexão recta unidireccional 89"/>
          <p:cNvCxnSpPr>
            <a:stCxn id="83" idx="0"/>
            <a:endCxn id="88" idx="2"/>
          </p:cNvCxnSpPr>
          <p:nvPr/>
        </p:nvCxnSpPr>
        <p:spPr>
          <a:xfrm rot="5400000" flipH="1" flipV="1">
            <a:off x="4143372" y="2964653"/>
            <a:ext cx="357190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5" name="Conexão recta unidireccional 94"/>
          <p:cNvCxnSpPr>
            <a:stCxn id="88" idx="0"/>
            <a:endCxn id="97" idx="2"/>
          </p:cNvCxnSpPr>
          <p:nvPr/>
        </p:nvCxnSpPr>
        <p:spPr>
          <a:xfrm rot="5400000" flipH="1" flipV="1">
            <a:off x="4179091" y="1857364"/>
            <a:ext cx="285752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7" name="Rectângulo arredondado 96"/>
          <p:cNvSpPr/>
          <p:nvPr/>
        </p:nvSpPr>
        <p:spPr>
          <a:xfrm>
            <a:off x="3286116" y="928670"/>
            <a:ext cx="2071702" cy="785818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Descer o carro e apertar os parafusos</a:t>
            </a:r>
            <a:endParaRPr lang="pt-PT" dirty="0"/>
          </a:p>
        </p:txBody>
      </p:sp>
      <p:sp>
        <p:nvSpPr>
          <p:cNvPr id="100" name="Rectângulo arredondado 99"/>
          <p:cNvSpPr/>
          <p:nvPr/>
        </p:nvSpPr>
        <p:spPr>
          <a:xfrm>
            <a:off x="5715008" y="928670"/>
            <a:ext cx="2071702" cy="785818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Guardar as ferramentas e o pneu furado</a:t>
            </a:r>
            <a:endParaRPr lang="pt-PT" dirty="0"/>
          </a:p>
        </p:txBody>
      </p:sp>
      <p:cxnSp>
        <p:nvCxnSpPr>
          <p:cNvPr id="101" name="Conexão recta unidireccional 100"/>
          <p:cNvCxnSpPr>
            <a:stCxn id="97" idx="3"/>
            <a:endCxn id="100" idx="1"/>
          </p:cNvCxnSpPr>
          <p:nvPr/>
        </p:nvCxnSpPr>
        <p:spPr>
          <a:xfrm>
            <a:off x="5357818" y="1321579"/>
            <a:ext cx="357190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6" name="Conexão recta unidireccional 105"/>
          <p:cNvCxnSpPr>
            <a:stCxn id="100" idx="2"/>
            <a:endCxn id="109" idx="0"/>
          </p:cNvCxnSpPr>
          <p:nvPr/>
        </p:nvCxnSpPr>
        <p:spPr>
          <a:xfrm rot="5400000">
            <a:off x="6536545" y="1928802"/>
            <a:ext cx="428628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9" name="Rectângulo arredondado 108"/>
          <p:cNvSpPr/>
          <p:nvPr/>
        </p:nvSpPr>
        <p:spPr>
          <a:xfrm>
            <a:off x="5715008" y="2143116"/>
            <a:ext cx="2071702" cy="642942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Guardar triangulo e colete</a:t>
            </a:r>
            <a:endParaRPr lang="pt-PT" dirty="0"/>
          </a:p>
        </p:txBody>
      </p:sp>
      <p:cxnSp>
        <p:nvCxnSpPr>
          <p:cNvPr id="114" name="Conexão recta unidireccional 113"/>
          <p:cNvCxnSpPr>
            <a:stCxn id="109" idx="2"/>
            <a:endCxn id="116" idx="0"/>
          </p:cNvCxnSpPr>
          <p:nvPr/>
        </p:nvCxnSpPr>
        <p:spPr>
          <a:xfrm rot="5400000">
            <a:off x="6572264" y="2964653"/>
            <a:ext cx="357190" cy="158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6" name="Rectângulo arredondado 115"/>
          <p:cNvSpPr/>
          <p:nvPr/>
        </p:nvSpPr>
        <p:spPr>
          <a:xfrm>
            <a:off x="5715008" y="3143248"/>
            <a:ext cx="2071702" cy="642942"/>
          </a:xfrm>
          <a:prstGeom prst="roundRect">
            <a:avLst/>
          </a:prstGeom>
          <a:ln w="381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Desligar os 4 piscas e seguir caminho</a:t>
            </a:r>
            <a:endParaRPr lang="pt-PT" dirty="0"/>
          </a:p>
        </p:txBody>
      </p:sp>
      <p:cxnSp>
        <p:nvCxnSpPr>
          <p:cNvPr id="27" name="Conexão recta unidireccional 26"/>
          <p:cNvCxnSpPr>
            <a:endCxn id="4" idx="0"/>
          </p:cNvCxnSpPr>
          <p:nvPr/>
        </p:nvCxnSpPr>
        <p:spPr>
          <a:xfrm rot="16200000" flipH="1">
            <a:off x="1518026" y="910811"/>
            <a:ext cx="428626" cy="3571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ângulo arredondado 2"/>
          <p:cNvSpPr/>
          <p:nvPr/>
        </p:nvSpPr>
        <p:spPr>
          <a:xfrm>
            <a:off x="1142976" y="2571744"/>
            <a:ext cx="150019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0000"/>
                </a:solidFill>
              </a:rPr>
              <a:t>Largura</a:t>
            </a:r>
            <a:endParaRPr lang="pt-PT" b="1" dirty="0">
              <a:solidFill>
                <a:srgbClr val="FF0000"/>
              </a:solidFill>
            </a:endParaRPr>
          </a:p>
        </p:txBody>
      </p:sp>
      <p:sp>
        <p:nvSpPr>
          <p:cNvPr id="4" name="Rectângulo arredondado 3"/>
          <p:cNvSpPr/>
          <p:nvPr/>
        </p:nvSpPr>
        <p:spPr>
          <a:xfrm>
            <a:off x="4929190" y="5214950"/>
            <a:ext cx="150019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0000"/>
                </a:solidFill>
              </a:rPr>
              <a:t>C = Calculo</a:t>
            </a:r>
            <a:endParaRPr lang="pt-PT" b="1" dirty="0">
              <a:solidFill>
                <a:srgbClr val="FF0000"/>
              </a:solidFill>
            </a:endParaRPr>
          </a:p>
        </p:txBody>
      </p:sp>
      <p:sp>
        <p:nvSpPr>
          <p:cNvPr id="5" name="Rectângulo arredondado 4"/>
          <p:cNvSpPr/>
          <p:nvPr/>
        </p:nvSpPr>
        <p:spPr>
          <a:xfrm>
            <a:off x="2500298" y="5143512"/>
            <a:ext cx="1714512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FF0000"/>
                </a:solidFill>
              </a:rPr>
              <a:t>C = Altura * Largura * Comprimento</a:t>
            </a:r>
            <a:endParaRPr lang="pt-PT" b="1" dirty="0">
              <a:solidFill>
                <a:srgbClr val="FF0000"/>
              </a:solidFill>
            </a:endParaRPr>
          </a:p>
        </p:txBody>
      </p:sp>
      <p:sp>
        <p:nvSpPr>
          <p:cNvPr id="6" name="Rectângulo arredondado 5"/>
          <p:cNvSpPr/>
          <p:nvPr/>
        </p:nvSpPr>
        <p:spPr>
          <a:xfrm>
            <a:off x="1142976" y="1357298"/>
            <a:ext cx="150019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 smtClean="0">
                <a:solidFill>
                  <a:srgbClr val="FF0000"/>
                </a:solidFill>
              </a:rPr>
              <a:t>Altura</a:t>
            </a:r>
            <a:endParaRPr lang="pt-PT" sz="1600" b="1" dirty="0">
              <a:solidFill>
                <a:srgbClr val="FF0000"/>
              </a:solidFill>
            </a:endParaRPr>
          </a:p>
        </p:txBody>
      </p:sp>
      <p:cxnSp>
        <p:nvCxnSpPr>
          <p:cNvPr id="8" name="Conexão recta unidireccional 7"/>
          <p:cNvCxnSpPr>
            <a:stCxn id="6" idx="2"/>
            <a:endCxn id="3" idx="0"/>
          </p:cNvCxnSpPr>
          <p:nvPr/>
        </p:nvCxnSpPr>
        <p:spPr>
          <a:xfrm rot="5400000">
            <a:off x="1643042" y="2321711"/>
            <a:ext cx="500066" cy="158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Conexão recta unidireccional 8"/>
          <p:cNvCxnSpPr>
            <a:stCxn id="3" idx="2"/>
            <a:endCxn id="23" idx="0"/>
          </p:cNvCxnSpPr>
          <p:nvPr/>
        </p:nvCxnSpPr>
        <p:spPr>
          <a:xfrm rot="16200000" flipH="1">
            <a:off x="1643042" y="3536157"/>
            <a:ext cx="571504" cy="7143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5" idx="3"/>
            <a:endCxn id="4" idx="1"/>
          </p:cNvCxnSpPr>
          <p:nvPr/>
        </p:nvCxnSpPr>
        <p:spPr>
          <a:xfrm>
            <a:off x="4214810" y="5536421"/>
            <a:ext cx="714380" cy="3571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Rectângulo arredondado 22"/>
          <p:cNvSpPr/>
          <p:nvPr/>
        </p:nvSpPr>
        <p:spPr>
          <a:xfrm>
            <a:off x="1214414" y="3857628"/>
            <a:ext cx="150019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b="1" dirty="0" smtClean="0">
                <a:solidFill>
                  <a:srgbClr val="FF0000"/>
                </a:solidFill>
              </a:rPr>
              <a:t>Comprimento</a:t>
            </a:r>
            <a:endParaRPr lang="pt-PT" sz="1600" b="1" dirty="0">
              <a:solidFill>
                <a:srgbClr val="FF0000"/>
              </a:solidFill>
            </a:endParaRPr>
          </a:p>
        </p:txBody>
      </p:sp>
      <p:cxnSp>
        <p:nvCxnSpPr>
          <p:cNvPr id="26" name="Conexão recta unidireccional 25"/>
          <p:cNvCxnSpPr>
            <a:stCxn id="23" idx="2"/>
            <a:endCxn id="5" idx="0"/>
          </p:cNvCxnSpPr>
          <p:nvPr/>
        </p:nvCxnSpPr>
        <p:spPr>
          <a:xfrm rot="16200000" flipH="1">
            <a:off x="2375281" y="4161239"/>
            <a:ext cx="571504" cy="1393041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4" name="Conexão recta unidireccional 33"/>
          <p:cNvCxnSpPr>
            <a:endCxn id="6" idx="0"/>
          </p:cNvCxnSpPr>
          <p:nvPr/>
        </p:nvCxnSpPr>
        <p:spPr>
          <a:xfrm rot="16200000" flipH="1">
            <a:off x="1696620" y="1160843"/>
            <a:ext cx="357190" cy="35719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7215238" cy="4233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ângulo arredondado 3"/>
          <p:cNvSpPr/>
          <p:nvPr/>
        </p:nvSpPr>
        <p:spPr>
          <a:xfrm>
            <a:off x="1428728" y="3643314"/>
            <a:ext cx="1143008" cy="57150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7030A0"/>
                </a:solidFill>
              </a:rPr>
              <a:t>Total de F</a:t>
            </a:r>
            <a:endParaRPr lang="pt-PT" b="1" dirty="0">
              <a:solidFill>
                <a:srgbClr val="7030A0"/>
              </a:solidFill>
            </a:endParaRPr>
          </a:p>
        </p:txBody>
      </p:sp>
      <p:sp>
        <p:nvSpPr>
          <p:cNvPr id="5" name="Rectângulo arredondado 4"/>
          <p:cNvSpPr/>
          <p:nvPr/>
        </p:nvSpPr>
        <p:spPr>
          <a:xfrm>
            <a:off x="6786578" y="2143116"/>
            <a:ext cx="1428760" cy="1214446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7030A0"/>
                </a:solidFill>
              </a:rPr>
              <a:t>F = Cavalos * 4</a:t>
            </a:r>
            <a:endParaRPr lang="pt-PT" b="1" dirty="0">
              <a:solidFill>
                <a:srgbClr val="7030A0"/>
              </a:solidFill>
            </a:endParaRPr>
          </a:p>
        </p:txBody>
      </p:sp>
      <p:sp>
        <p:nvSpPr>
          <p:cNvPr id="7" name="Rectângulo arredondado 6"/>
          <p:cNvSpPr/>
          <p:nvPr/>
        </p:nvSpPr>
        <p:spPr>
          <a:xfrm>
            <a:off x="1428728" y="1142984"/>
            <a:ext cx="1143008" cy="571504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rgbClr val="7030A0"/>
                </a:solidFill>
              </a:rPr>
              <a:t>Cavalos</a:t>
            </a:r>
            <a:endParaRPr lang="pt-PT" b="1" dirty="0">
              <a:solidFill>
                <a:srgbClr val="7030A0"/>
              </a:solidFill>
            </a:endParaRPr>
          </a:p>
        </p:txBody>
      </p:sp>
      <p:cxnSp>
        <p:nvCxnSpPr>
          <p:cNvPr id="9" name="Conexão recta unidireccional 8"/>
          <p:cNvCxnSpPr>
            <a:stCxn id="7" idx="2"/>
            <a:endCxn id="5" idx="0"/>
          </p:cNvCxnSpPr>
          <p:nvPr/>
        </p:nvCxnSpPr>
        <p:spPr>
          <a:xfrm rot="16200000" flipH="1">
            <a:off x="4536281" y="-821561"/>
            <a:ext cx="428628" cy="550072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Conexão recta unidireccional 9"/>
          <p:cNvCxnSpPr>
            <a:endCxn id="7" idx="0"/>
          </p:cNvCxnSpPr>
          <p:nvPr/>
        </p:nvCxnSpPr>
        <p:spPr>
          <a:xfrm rot="5400000">
            <a:off x="1785918" y="928670"/>
            <a:ext cx="428628" cy="1588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5" idx="2"/>
            <a:endCxn id="4" idx="0"/>
          </p:cNvCxnSpPr>
          <p:nvPr/>
        </p:nvCxnSpPr>
        <p:spPr>
          <a:xfrm rot="5400000">
            <a:off x="4607719" y="750075"/>
            <a:ext cx="285752" cy="5500726"/>
          </a:xfrm>
          <a:prstGeom prst="straightConnector1">
            <a:avLst/>
          </a:prstGeom>
          <a:ln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arredondado 1"/>
          <p:cNvSpPr/>
          <p:nvPr/>
        </p:nvSpPr>
        <p:spPr>
          <a:xfrm>
            <a:off x="1285852" y="571480"/>
            <a:ext cx="1857388" cy="100013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Nome</a:t>
            </a:r>
            <a:endParaRPr lang="pt-PT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" name="Conexão recta unidireccional 3"/>
          <p:cNvCxnSpPr>
            <a:endCxn id="2" idx="0"/>
          </p:cNvCxnSpPr>
          <p:nvPr/>
        </p:nvCxnSpPr>
        <p:spPr>
          <a:xfrm rot="5400000">
            <a:off x="2035951" y="392885"/>
            <a:ext cx="357190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ângulo arredondado 6"/>
          <p:cNvSpPr/>
          <p:nvPr/>
        </p:nvSpPr>
        <p:spPr>
          <a:xfrm>
            <a:off x="1285852" y="1928802"/>
            <a:ext cx="1857388" cy="100013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Idade</a:t>
            </a:r>
            <a:endParaRPr lang="pt-PT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Rectângulo arredondado 7"/>
          <p:cNvSpPr/>
          <p:nvPr/>
        </p:nvSpPr>
        <p:spPr>
          <a:xfrm>
            <a:off x="1285852" y="3357562"/>
            <a:ext cx="1857388" cy="100013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Dias = Idade * 365</a:t>
            </a:r>
            <a:endParaRPr lang="pt-PT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" name="Conexão recta unidireccional 8"/>
          <p:cNvCxnSpPr>
            <a:stCxn id="2" idx="2"/>
            <a:endCxn id="7" idx="0"/>
          </p:cNvCxnSpPr>
          <p:nvPr/>
        </p:nvCxnSpPr>
        <p:spPr>
          <a:xfrm rot="5400000">
            <a:off x="2035951" y="1750207"/>
            <a:ext cx="357190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cta unidireccional 9"/>
          <p:cNvCxnSpPr>
            <a:stCxn id="7" idx="2"/>
            <a:endCxn id="8" idx="0"/>
          </p:cNvCxnSpPr>
          <p:nvPr/>
        </p:nvCxnSpPr>
        <p:spPr>
          <a:xfrm rot="5400000">
            <a:off x="2000232" y="3143248"/>
            <a:ext cx="428628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ângulo arredondado 19"/>
          <p:cNvSpPr/>
          <p:nvPr/>
        </p:nvSpPr>
        <p:spPr>
          <a:xfrm>
            <a:off x="3929058" y="3357562"/>
            <a:ext cx="1857388" cy="1000132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Mostrar o nome e Idade</a:t>
            </a:r>
            <a:endParaRPr lang="pt-PT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1" name="Conexão recta unidireccional 20"/>
          <p:cNvCxnSpPr>
            <a:stCxn id="8" idx="3"/>
            <a:endCxn id="20" idx="1"/>
          </p:cNvCxnSpPr>
          <p:nvPr/>
        </p:nvCxnSpPr>
        <p:spPr>
          <a:xfrm>
            <a:off x="3143240" y="3857628"/>
            <a:ext cx="785818" cy="1588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1"/>
          <p:cNvSpPr/>
          <p:nvPr/>
        </p:nvSpPr>
        <p:spPr>
          <a:xfrm>
            <a:off x="714348" y="357166"/>
            <a:ext cx="16033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F = C × 1,8 + 32</a:t>
            </a:r>
            <a:endParaRPr lang="pt-PT" dirty="0"/>
          </a:p>
        </p:txBody>
      </p:sp>
      <p:sp>
        <p:nvSpPr>
          <p:cNvPr id="3" name="Rectângulo arredondado 2"/>
          <p:cNvSpPr/>
          <p:nvPr/>
        </p:nvSpPr>
        <p:spPr>
          <a:xfrm>
            <a:off x="785786" y="2000240"/>
            <a:ext cx="178595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Obter C </a:t>
            </a:r>
            <a:endParaRPr lang="pt-PT" dirty="0"/>
          </a:p>
        </p:txBody>
      </p:sp>
      <p:sp>
        <p:nvSpPr>
          <p:cNvPr id="4" name="Rectângulo arredondado 3"/>
          <p:cNvSpPr/>
          <p:nvPr/>
        </p:nvSpPr>
        <p:spPr>
          <a:xfrm>
            <a:off x="3000364" y="3500438"/>
            <a:ext cx="178595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dirty="0" smtClean="0"/>
              <a:t>F = C × 1,8 + 32</a:t>
            </a:r>
            <a:endParaRPr lang="pt-PT" dirty="0"/>
          </a:p>
        </p:txBody>
      </p:sp>
      <p:sp>
        <p:nvSpPr>
          <p:cNvPr id="5" name="Rectângulo arredondado 4"/>
          <p:cNvSpPr/>
          <p:nvPr/>
        </p:nvSpPr>
        <p:spPr>
          <a:xfrm>
            <a:off x="5786446" y="2143116"/>
            <a:ext cx="1785950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Mostrar F </a:t>
            </a:r>
            <a:endParaRPr lang="pt-PT" dirty="0"/>
          </a:p>
        </p:txBody>
      </p:sp>
      <p:cxnSp>
        <p:nvCxnSpPr>
          <p:cNvPr id="8" name="Conexão recta unidireccional 7"/>
          <p:cNvCxnSpPr>
            <a:stCxn id="4" idx="3"/>
            <a:endCxn id="5" idx="1"/>
          </p:cNvCxnSpPr>
          <p:nvPr/>
        </p:nvCxnSpPr>
        <p:spPr>
          <a:xfrm flipV="1">
            <a:off x="4786314" y="2678901"/>
            <a:ext cx="1000132" cy="13573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xão recta unidireccional 8"/>
          <p:cNvCxnSpPr>
            <a:stCxn id="3" idx="2"/>
            <a:endCxn id="4" idx="0"/>
          </p:cNvCxnSpPr>
          <p:nvPr/>
        </p:nvCxnSpPr>
        <p:spPr>
          <a:xfrm rot="16200000" flipH="1">
            <a:off x="2571736" y="2178835"/>
            <a:ext cx="428628" cy="221457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cta unidireccional 9"/>
          <p:cNvCxnSpPr>
            <a:endCxn id="3" idx="0"/>
          </p:cNvCxnSpPr>
          <p:nvPr/>
        </p:nvCxnSpPr>
        <p:spPr>
          <a:xfrm rot="16200000" flipH="1">
            <a:off x="1339432" y="1660911"/>
            <a:ext cx="500064" cy="1785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/>
          <p:cNvSpPr txBox="1"/>
          <p:nvPr/>
        </p:nvSpPr>
        <p:spPr>
          <a:xfrm>
            <a:off x="785786" y="71435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F = Fahrenheit</a:t>
            </a:r>
            <a:endParaRPr lang="pt-PT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857224" y="1142984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 = Célsius</a:t>
            </a:r>
            <a:endParaRPr lang="pt-P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/>
        </p:nvGraphicFramePr>
        <p:xfrm>
          <a:off x="1214414" y="571480"/>
          <a:ext cx="3690942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471"/>
                <a:gridCol w="1845471"/>
              </a:tblGrid>
              <a:tr h="370840">
                <a:tc>
                  <a:txBody>
                    <a:bodyPr/>
                    <a:lstStyle/>
                    <a:p>
                      <a:r>
                        <a:rPr lang="pt-PT" dirty="0" smtClean="0"/>
                        <a:t>Operador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Operação</a:t>
                      </a:r>
                      <a:endParaRPr lang="pt-P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pt-PT" dirty="0" smtClean="0"/>
                        <a:t>=</a:t>
                      </a:r>
                    </a:p>
                    <a:p>
                      <a:pPr algn="l"/>
                      <a:r>
                        <a:rPr lang="pt-PT" dirty="0" smtClean="0"/>
                        <a:t>&gt;</a:t>
                      </a:r>
                    </a:p>
                    <a:p>
                      <a:pPr algn="l"/>
                      <a:r>
                        <a:rPr lang="pt-PT" dirty="0" smtClean="0"/>
                        <a:t>&lt;</a:t>
                      </a:r>
                    </a:p>
                    <a:p>
                      <a:pPr algn="l"/>
                      <a:r>
                        <a:rPr lang="pt-PT" dirty="0" smtClean="0"/>
                        <a:t>&gt;=</a:t>
                      </a:r>
                    </a:p>
                    <a:p>
                      <a:pPr algn="l"/>
                      <a:r>
                        <a:rPr lang="pt-PT" dirty="0" smtClean="0"/>
                        <a:t>&lt;=</a:t>
                      </a:r>
                    </a:p>
                    <a:p>
                      <a:pPr algn="l"/>
                      <a:r>
                        <a:rPr lang="pt-PT" dirty="0" smtClean="0"/>
                        <a:t>&lt;&gt;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t-PT" dirty="0" smtClean="0"/>
                        <a:t>Igualdade</a:t>
                      </a:r>
                    </a:p>
                    <a:p>
                      <a:pPr algn="l"/>
                      <a:r>
                        <a:rPr lang="pt-PT" dirty="0" smtClean="0"/>
                        <a:t>Maior</a:t>
                      </a:r>
                      <a:r>
                        <a:rPr lang="pt-PT" baseline="0" dirty="0" smtClean="0"/>
                        <a:t> que</a:t>
                      </a:r>
                    </a:p>
                    <a:p>
                      <a:pPr algn="l"/>
                      <a:r>
                        <a:rPr lang="pt-PT" baseline="0" dirty="0" smtClean="0"/>
                        <a:t>Menor que</a:t>
                      </a:r>
                    </a:p>
                    <a:p>
                      <a:pPr algn="l"/>
                      <a:r>
                        <a:rPr lang="pt-PT" baseline="0" dirty="0" smtClean="0"/>
                        <a:t>Maior ou igual a</a:t>
                      </a:r>
                    </a:p>
                    <a:p>
                      <a:pPr algn="l"/>
                      <a:r>
                        <a:rPr lang="pt-PT" baseline="0" dirty="0" smtClean="0"/>
                        <a:t>Menor ou igual a</a:t>
                      </a:r>
                    </a:p>
                    <a:p>
                      <a:pPr algn="l"/>
                      <a:r>
                        <a:rPr lang="pt-PT" baseline="0" dirty="0" smtClean="0"/>
                        <a:t>Diferente</a:t>
                      </a:r>
                      <a:endParaRPr lang="pt-P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arredondado 1"/>
          <p:cNvSpPr/>
          <p:nvPr/>
        </p:nvSpPr>
        <p:spPr>
          <a:xfrm>
            <a:off x="1142976" y="1928802"/>
            <a:ext cx="150019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Ler T</a:t>
            </a:r>
            <a:endParaRPr lang="pt-PT" dirty="0"/>
          </a:p>
        </p:txBody>
      </p:sp>
      <p:sp>
        <p:nvSpPr>
          <p:cNvPr id="4" name="Rectângulo arredondado 3"/>
          <p:cNvSpPr/>
          <p:nvPr/>
        </p:nvSpPr>
        <p:spPr>
          <a:xfrm>
            <a:off x="6429388" y="571480"/>
            <a:ext cx="150019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Mostrar:</a:t>
            </a:r>
          </a:p>
          <a:p>
            <a:pPr algn="ctr"/>
            <a:r>
              <a:rPr lang="pt-PT" dirty="0" smtClean="0"/>
              <a:t>Temperatura é negativa</a:t>
            </a:r>
            <a:endParaRPr lang="pt-PT" dirty="0"/>
          </a:p>
        </p:txBody>
      </p:sp>
      <p:sp>
        <p:nvSpPr>
          <p:cNvPr id="5" name="Rectângulo arredondado 4"/>
          <p:cNvSpPr/>
          <p:nvPr/>
        </p:nvSpPr>
        <p:spPr>
          <a:xfrm>
            <a:off x="6500826" y="3286124"/>
            <a:ext cx="150019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Mostrar:</a:t>
            </a:r>
          </a:p>
          <a:p>
            <a:pPr algn="ctr"/>
            <a:r>
              <a:rPr lang="pt-PT" dirty="0" smtClean="0"/>
              <a:t>Temperatura é nula</a:t>
            </a:r>
            <a:endParaRPr lang="pt-PT" dirty="0"/>
          </a:p>
        </p:txBody>
      </p:sp>
      <p:sp>
        <p:nvSpPr>
          <p:cNvPr id="6" name="Rectângulo arredondado 5"/>
          <p:cNvSpPr/>
          <p:nvPr/>
        </p:nvSpPr>
        <p:spPr>
          <a:xfrm>
            <a:off x="3714744" y="3357562"/>
            <a:ext cx="150019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Mostrar:</a:t>
            </a:r>
          </a:p>
          <a:p>
            <a:pPr algn="ctr"/>
            <a:r>
              <a:rPr lang="pt-PT" dirty="0" smtClean="0"/>
              <a:t>Temperatura é positiva</a:t>
            </a:r>
            <a:endParaRPr lang="pt-PT" dirty="0"/>
          </a:p>
        </p:txBody>
      </p:sp>
      <p:cxnSp>
        <p:nvCxnSpPr>
          <p:cNvPr id="8" name="Conexão recta unidireccional 7"/>
          <p:cNvCxnSpPr>
            <a:endCxn id="2" idx="0"/>
          </p:cNvCxnSpPr>
          <p:nvPr/>
        </p:nvCxnSpPr>
        <p:spPr>
          <a:xfrm rot="16200000" flipH="1">
            <a:off x="1660903" y="1696630"/>
            <a:ext cx="428626" cy="357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xão recta unidireccional 8"/>
          <p:cNvCxnSpPr>
            <a:stCxn id="2" idx="3"/>
            <a:endCxn id="15" idx="1"/>
          </p:cNvCxnSpPr>
          <p:nvPr/>
        </p:nvCxnSpPr>
        <p:spPr>
          <a:xfrm>
            <a:off x="2643174" y="2321711"/>
            <a:ext cx="1000132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cta unidireccional 9"/>
          <p:cNvCxnSpPr>
            <a:stCxn id="15" idx="2"/>
            <a:endCxn id="6" idx="0"/>
          </p:cNvCxnSpPr>
          <p:nvPr/>
        </p:nvCxnSpPr>
        <p:spPr>
          <a:xfrm rot="16200000" flipH="1">
            <a:off x="4268388" y="3161107"/>
            <a:ext cx="357190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14" idx="2"/>
            <a:endCxn id="5" idx="0"/>
          </p:cNvCxnSpPr>
          <p:nvPr/>
        </p:nvCxnSpPr>
        <p:spPr>
          <a:xfrm rot="16200000" flipH="1">
            <a:off x="7054470" y="3089669"/>
            <a:ext cx="357190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unidireccional 11"/>
          <p:cNvCxnSpPr>
            <a:stCxn id="15" idx="3"/>
            <a:endCxn id="14" idx="1"/>
          </p:cNvCxnSpPr>
          <p:nvPr/>
        </p:nvCxnSpPr>
        <p:spPr>
          <a:xfrm>
            <a:off x="5214942" y="2357430"/>
            <a:ext cx="135732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Losango 13"/>
          <p:cNvSpPr/>
          <p:nvPr/>
        </p:nvSpPr>
        <p:spPr>
          <a:xfrm>
            <a:off x="6572264" y="1785926"/>
            <a:ext cx="1285884" cy="1143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T=0?</a:t>
            </a:r>
            <a:endParaRPr lang="pt-PT" dirty="0"/>
          </a:p>
        </p:txBody>
      </p:sp>
      <p:sp>
        <p:nvSpPr>
          <p:cNvPr id="15" name="Losango 14"/>
          <p:cNvSpPr/>
          <p:nvPr/>
        </p:nvSpPr>
        <p:spPr>
          <a:xfrm>
            <a:off x="3643306" y="1714488"/>
            <a:ext cx="1571636" cy="128588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T&gt;0?</a:t>
            </a:r>
            <a:endParaRPr lang="pt-PT" dirty="0"/>
          </a:p>
        </p:txBody>
      </p:sp>
      <p:cxnSp>
        <p:nvCxnSpPr>
          <p:cNvPr id="26" name="Conexão recta unidireccional 25"/>
          <p:cNvCxnSpPr>
            <a:stCxn id="14" idx="0"/>
            <a:endCxn id="4" idx="2"/>
          </p:cNvCxnSpPr>
          <p:nvPr/>
        </p:nvCxnSpPr>
        <p:spPr>
          <a:xfrm rot="16200000" flipV="1">
            <a:off x="6983033" y="1553752"/>
            <a:ext cx="428628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ixaDeTexto 54"/>
          <p:cNvSpPr txBox="1"/>
          <p:nvPr/>
        </p:nvSpPr>
        <p:spPr>
          <a:xfrm>
            <a:off x="5286380" y="200024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Não</a:t>
            </a:r>
            <a:endParaRPr lang="pt-PT" dirty="0"/>
          </a:p>
        </p:txBody>
      </p:sp>
      <p:sp>
        <p:nvSpPr>
          <p:cNvPr id="56" name="Rectângulo 55"/>
          <p:cNvSpPr/>
          <p:nvPr/>
        </p:nvSpPr>
        <p:spPr>
          <a:xfrm>
            <a:off x="7215206" y="1428736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Não</a:t>
            </a:r>
            <a:endParaRPr lang="pt-PT" dirty="0"/>
          </a:p>
        </p:txBody>
      </p:sp>
      <p:sp>
        <p:nvSpPr>
          <p:cNvPr id="57" name="Rectângulo 56"/>
          <p:cNvSpPr/>
          <p:nvPr/>
        </p:nvSpPr>
        <p:spPr>
          <a:xfrm>
            <a:off x="4500562" y="3000372"/>
            <a:ext cx="527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Sim</a:t>
            </a:r>
            <a:endParaRPr lang="pt-PT" dirty="0"/>
          </a:p>
        </p:txBody>
      </p:sp>
      <p:sp>
        <p:nvSpPr>
          <p:cNvPr id="58" name="Rectângulo 57"/>
          <p:cNvSpPr/>
          <p:nvPr/>
        </p:nvSpPr>
        <p:spPr>
          <a:xfrm>
            <a:off x="7286644" y="2928934"/>
            <a:ext cx="5277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/>
              <a:t>Sim</a:t>
            </a:r>
            <a:endParaRPr lang="pt-P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857224" y="142852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 smtClean="0"/>
              <a:t>Elabore um algoritmo que ao ler dois números informe se estes são iguais ou diferentes</a:t>
            </a:r>
            <a:endParaRPr lang="pt-PT" dirty="0"/>
          </a:p>
        </p:txBody>
      </p:sp>
      <p:sp>
        <p:nvSpPr>
          <p:cNvPr id="4" name="Rectângulo arredondado 3"/>
          <p:cNvSpPr/>
          <p:nvPr/>
        </p:nvSpPr>
        <p:spPr>
          <a:xfrm>
            <a:off x="5357818" y="1142984"/>
            <a:ext cx="1500198" cy="785818"/>
          </a:xfrm>
          <a:prstGeom prst="roundRect">
            <a:avLst/>
          </a:prstGeom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mtClean="0"/>
              <a:t>Igual X=Y</a:t>
            </a:r>
            <a:endParaRPr lang="pt-PT" dirty="0"/>
          </a:p>
        </p:txBody>
      </p:sp>
      <p:sp>
        <p:nvSpPr>
          <p:cNvPr id="5" name="Rectângulo arredondado 4"/>
          <p:cNvSpPr/>
          <p:nvPr/>
        </p:nvSpPr>
        <p:spPr>
          <a:xfrm>
            <a:off x="3143240" y="3000372"/>
            <a:ext cx="1500198" cy="785818"/>
          </a:xfrm>
          <a:prstGeom prst="roundRect">
            <a:avLst/>
          </a:prstGeom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Diferente X=Y</a:t>
            </a:r>
            <a:endParaRPr lang="pt-PT" dirty="0"/>
          </a:p>
        </p:txBody>
      </p:sp>
      <p:sp>
        <p:nvSpPr>
          <p:cNvPr id="6" name="Rectângulo arredondado 5"/>
          <p:cNvSpPr/>
          <p:nvPr/>
        </p:nvSpPr>
        <p:spPr>
          <a:xfrm>
            <a:off x="1000100" y="1142984"/>
            <a:ext cx="1500198" cy="785818"/>
          </a:xfrm>
          <a:prstGeom prst="roundRect">
            <a:avLst/>
          </a:prstGeom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Ler X e Y</a:t>
            </a:r>
            <a:endParaRPr lang="pt-PT" dirty="0"/>
          </a:p>
        </p:txBody>
      </p:sp>
      <p:sp>
        <p:nvSpPr>
          <p:cNvPr id="8" name="Losango 7"/>
          <p:cNvSpPr/>
          <p:nvPr/>
        </p:nvSpPr>
        <p:spPr>
          <a:xfrm>
            <a:off x="3143240" y="714356"/>
            <a:ext cx="1500198" cy="1714512"/>
          </a:xfrm>
          <a:prstGeom prst="diamond">
            <a:avLst/>
          </a:prstGeom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X=Y?</a:t>
            </a:r>
            <a:endParaRPr lang="pt-PT" dirty="0"/>
          </a:p>
        </p:txBody>
      </p:sp>
      <p:cxnSp>
        <p:nvCxnSpPr>
          <p:cNvPr id="10" name="Conexão recta unidireccional 9"/>
          <p:cNvCxnSpPr>
            <a:stCxn id="6" idx="3"/>
            <a:endCxn id="8" idx="1"/>
          </p:cNvCxnSpPr>
          <p:nvPr/>
        </p:nvCxnSpPr>
        <p:spPr>
          <a:xfrm>
            <a:off x="2500298" y="1535893"/>
            <a:ext cx="642942" cy="35719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8" idx="2"/>
            <a:endCxn id="5" idx="0"/>
          </p:cNvCxnSpPr>
          <p:nvPr/>
        </p:nvCxnSpPr>
        <p:spPr>
          <a:xfrm rot="5400000">
            <a:off x="3607587" y="2714620"/>
            <a:ext cx="571504" cy="158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unidireccional 12"/>
          <p:cNvCxnSpPr>
            <a:stCxn id="8" idx="3"/>
            <a:endCxn id="4" idx="1"/>
          </p:cNvCxnSpPr>
          <p:nvPr/>
        </p:nvCxnSpPr>
        <p:spPr>
          <a:xfrm flipV="1">
            <a:off x="4643438" y="1535893"/>
            <a:ext cx="714380" cy="35719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ixaDeTexto 25"/>
          <p:cNvSpPr txBox="1"/>
          <p:nvPr/>
        </p:nvSpPr>
        <p:spPr>
          <a:xfrm>
            <a:off x="4572000" y="1071546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sim</a:t>
            </a:r>
            <a:endParaRPr lang="pt-PT" dirty="0"/>
          </a:p>
        </p:txBody>
      </p:sp>
      <p:sp>
        <p:nvSpPr>
          <p:cNvPr id="27" name="CaixaDeTexto 26"/>
          <p:cNvSpPr txBox="1"/>
          <p:nvPr/>
        </p:nvSpPr>
        <p:spPr>
          <a:xfrm>
            <a:off x="4000496" y="250030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não</a:t>
            </a:r>
            <a:endParaRPr lang="pt-PT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5429256" y="3571876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X = Numero</a:t>
            </a:r>
          </a:p>
          <a:p>
            <a:r>
              <a:rPr lang="pt-PT" dirty="0" smtClean="0"/>
              <a:t>Y = Numero</a:t>
            </a:r>
            <a:endParaRPr lang="pt-P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142976" y="1500174"/>
            <a:ext cx="69294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Elabore um algoritmo que ao ler dois números os coloque por ordem crescente. Não se esqueça de informas o caso em que dois números são iguais.</a:t>
            </a:r>
            <a:endParaRPr lang="pt-PT" dirty="0"/>
          </a:p>
        </p:txBody>
      </p:sp>
      <p:sp>
        <p:nvSpPr>
          <p:cNvPr id="3" name="Rectângulo arredondado 2"/>
          <p:cNvSpPr/>
          <p:nvPr/>
        </p:nvSpPr>
        <p:spPr>
          <a:xfrm>
            <a:off x="5643570" y="2928934"/>
            <a:ext cx="164307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Igual X=Y</a:t>
            </a:r>
            <a:endParaRPr lang="pt-PT" dirty="0"/>
          </a:p>
        </p:txBody>
      </p:sp>
      <p:sp>
        <p:nvSpPr>
          <p:cNvPr id="4" name="Rectângulo arredondado 3"/>
          <p:cNvSpPr/>
          <p:nvPr/>
        </p:nvSpPr>
        <p:spPr>
          <a:xfrm>
            <a:off x="1285852" y="2928934"/>
            <a:ext cx="164307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Ler X e Y</a:t>
            </a:r>
            <a:endParaRPr lang="pt-PT" dirty="0"/>
          </a:p>
        </p:txBody>
      </p:sp>
      <p:sp>
        <p:nvSpPr>
          <p:cNvPr id="5" name="Losango 4"/>
          <p:cNvSpPr/>
          <p:nvPr/>
        </p:nvSpPr>
        <p:spPr>
          <a:xfrm>
            <a:off x="3500430" y="4572008"/>
            <a:ext cx="1428760" cy="15716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X&lt;Y?</a:t>
            </a:r>
            <a:endParaRPr lang="pt-PT" dirty="0"/>
          </a:p>
        </p:txBody>
      </p:sp>
      <p:sp>
        <p:nvSpPr>
          <p:cNvPr id="6" name="Losango 5"/>
          <p:cNvSpPr/>
          <p:nvPr/>
        </p:nvSpPr>
        <p:spPr>
          <a:xfrm>
            <a:off x="3500430" y="2500306"/>
            <a:ext cx="1428760" cy="157163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X=Y?</a:t>
            </a:r>
            <a:endParaRPr lang="pt-PT" dirty="0"/>
          </a:p>
        </p:txBody>
      </p:sp>
      <p:cxnSp>
        <p:nvCxnSpPr>
          <p:cNvPr id="8" name="Conexão recta unidireccional 7"/>
          <p:cNvCxnSpPr>
            <a:stCxn id="4" idx="3"/>
            <a:endCxn id="6" idx="1"/>
          </p:cNvCxnSpPr>
          <p:nvPr/>
        </p:nvCxnSpPr>
        <p:spPr>
          <a:xfrm flipV="1">
            <a:off x="2928926" y="3286124"/>
            <a:ext cx="571504" cy="357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Conexão recta unidireccional 8"/>
          <p:cNvCxnSpPr>
            <a:stCxn id="6" idx="3"/>
            <a:endCxn id="3" idx="1"/>
          </p:cNvCxnSpPr>
          <p:nvPr/>
        </p:nvCxnSpPr>
        <p:spPr>
          <a:xfrm>
            <a:off x="4929190" y="3286124"/>
            <a:ext cx="714380" cy="357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Conexão recta unidireccional 9"/>
          <p:cNvCxnSpPr>
            <a:stCxn id="6" idx="2"/>
            <a:endCxn id="5" idx="0"/>
          </p:cNvCxnSpPr>
          <p:nvPr/>
        </p:nvCxnSpPr>
        <p:spPr>
          <a:xfrm rot="5400000">
            <a:off x="3964777" y="432197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5" idx="3"/>
            <a:endCxn id="29" idx="1"/>
          </p:cNvCxnSpPr>
          <p:nvPr/>
        </p:nvCxnSpPr>
        <p:spPr>
          <a:xfrm flipV="1">
            <a:off x="4929190" y="5322107"/>
            <a:ext cx="928694" cy="357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Conexão recta unidireccional 25"/>
          <p:cNvCxnSpPr>
            <a:stCxn id="5" idx="1"/>
            <a:endCxn id="33" idx="3"/>
          </p:cNvCxnSpPr>
          <p:nvPr/>
        </p:nvCxnSpPr>
        <p:spPr>
          <a:xfrm rot="10800000" flipV="1">
            <a:off x="2786050" y="5357825"/>
            <a:ext cx="714380" cy="357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Rectângulo arredondado 28"/>
          <p:cNvSpPr/>
          <p:nvPr/>
        </p:nvSpPr>
        <p:spPr>
          <a:xfrm>
            <a:off x="5857884" y="4929198"/>
            <a:ext cx="164307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Y e X </a:t>
            </a:r>
            <a:endParaRPr lang="pt-PT" dirty="0"/>
          </a:p>
        </p:txBody>
      </p:sp>
      <p:sp>
        <p:nvSpPr>
          <p:cNvPr id="33" name="Rectângulo arredondado 32"/>
          <p:cNvSpPr/>
          <p:nvPr/>
        </p:nvSpPr>
        <p:spPr>
          <a:xfrm>
            <a:off x="1142976" y="5000636"/>
            <a:ext cx="1643074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 X e Y</a:t>
            </a:r>
            <a:endParaRPr lang="pt-PT" dirty="0"/>
          </a:p>
        </p:txBody>
      </p:sp>
      <p:cxnSp>
        <p:nvCxnSpPr>
          <p:cNvPr id="36" name="Conexão recta unidireccional 35"/>
          <p:cNvCxnSpPr>
            <a:endCxn id="4" idx="0"/>
          </p:cNvCxnSpPr>
          <p:nvPr/>
        </p:nvCxnSpPr>
        <p:spPr>
          <a:xfrm rot="5400000">
            <a:off x="1840291" y="2624529"/>
            <a:ext cx="571504" cy="373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8" name="CaixaDeTexto 37"/>
          <p:cNvSpPr txBox="1"/>
          <p:nvPr/>
        </p:nvSpPr>
        <p:spPr>
          <a:xfrm>
            <a:off x="4929190" y="278605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Sim</a:t>
            </a:r>
            <a:endParaRPr lang="pt-PT" dirty="0"/>
          </a:p>
        </p:txBody>
      </p:sp>
      <p:sp>
        <p:nvSpPr>
          <p:cNvPr id="39" name="CaixaDeTexto 38"/>
          <p:cNvSpPr txBox="1"/>
          <p:nvPr/>
        </p:nvSpPr>
        <p:spPr>
          <a:xfrm>
            <a:off x="4357686" y="421481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Não</a:t>
            </a:r>
            <a:endParaRPr lang="pt-PT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arredondado 1"/>
          <p:cNvSpPr/>
          <p:nvPr/>
        </p:nvSpPr>
        <p:spPr>
          <a:xfrm>
            <a:off x="1428728" y="1928802"/>
            <a:ext cx="1071570" cy="4286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Terra = T</a:t>
            </a:r>
            <a:endParaRPr lang="pt-PT" dirty="0"/>
          </a:p>
        </p:txBody>
      </p:sp>
      <p:sp>
        <p:nvSpPr>
          <p:cNvPr id="3" name="Rectângulo arredondado 2"/>
          <p:cNvSpPr/>
          <p:nvPr/>
        </p:nvSpPr>
        <p:spPr>
          <a:xfrm>
            <a:off x="1285852" y="5072074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P 1 = T/10 * 0,37</a:t>
            </a:r>
            <a:endParaRPr lang="pt-PT" sz="1400" dirty="0"/>
          </a:p>
        </p:txBody>
      </p:sp>
      <p:sp>
        <p:nvSpPr>
          <p:cNvPr id="4" name="Rectângulo arredondado 3"/>
          <p:cNvSpPr/>
          <p:nvPr/>
        </p:nvSpPr>
        <p:spPr>
          <a:xfrm>
            <a:off x="1357290" y="2714620"/>
            <a:ext cx="1285884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Qual o Planeta = P</a:t>
            </a:r>
            <a:endParaRPr lang="pt-PT" dirty="0"/>
          </a:p>
        </p:txBody>
      </p:sp>
      <p:sp>
        <p:nvSpPr>
          <p:cNvPr id="7" name="Losango 6"/>
          <p:cNvSpPr/>
          <p:nvPr/>
        </p:nvSpPr>
        <p:spPr>
          <a:xfrm>
            <a:off x="2571736" y="3643314"/>
            <a:ext cx="1143008" cy="1143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P = 2?</a:t>
            </a:r>
            <a:endParaRPr lang="pt-PT" sz="1200" dirty="0"/>
          </a:p>
        </p:txBody>
      </p:sp>
      <p:sp>
        <p:nvSpPr>
          <p:cNvPr id="8" name="Losango 7"/>
          <p:cNvSpPr/>
          <p:nvPr/>
        </p:nvSpPr>
        <p:spPr>
          <a:xfrm>
            <a:off x="1285852" y="3643314"/>
            <a:ext cx="1143008" cy="1143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P = 1?</a:t>
            </a:r>
            <a:endParaRPr lang="pt-PT" sz="1200" dirty="0"/>
          </a:p>
        </p:txBody>
      </p:sp>
      <p:cxnSp>
        <p:nvCxnSpPr>
          <p:cNvPr id="10" name="Conexão recta unidireccional 9"/>
          <p:cNvCxnSpPr>
            <a:stCxn id="2" idx="2"/>
            <a:endCxn id="4" idx="0"/>
          </p:cNvCxnSpPr>
          <p:nvPr/>
        </p:nvCxnSpPr>
        <p:spPr>
          <a:xfrm rot="16200000" flipH="1">
            <a:off x="1803777" y="2518165"/>
            <a:ext cx="357190" cy="357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8" idx="2"/>
            <a:endCxn id="3" idx="0"/>
          </p:cNvCxnSpPr>
          <p:nvPr/>
        </p:nvCxnSpPr>
        <p:spPr>
          <a:xfrm rot="16200000" flipH="1">
            <a:off x="1803777" y="4839900"/>
            <a:ext cx="285752" cy="1785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Conexão recta unidireccional 11"/>
          <p:cNvCxnSpPr>
            <a:stCxn id="4" idx="2"/>
            <a:endCxn id="8" idx="0"/>
          </p:cNvCxnSpPr>
          <p:nvPr/>
        </p:nvCxnSpPr>
        <p:spPr>
          <a:xfrm rot="5400000">
            <a:off x="1785918" y="3429000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Conexão recta unidireccional 12"/>
          <p:cNvCxnSpPr>
            <a:stCxn id="8" idx="3"/>
            <a:endCxn id="7" idx="1"/>
          </p:cNvCxnSpPr>
          <p:nvPr/>
        </p:nvCxnSpPr>
        <p:spPr>
          <a:xfrm>
            <a:off x="2428860" y="421481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14" name="Tabela 13"/>
          <p:cNvGraphicFramePr>
            <a:graphicFrameLocks noGrp="1"/>
          </p:cNvGraphicFramePr>
          <p:nvPr/>
        </p:nvGraphicFramePr>
        <p:xfrm>
          <a:off x="6072198" y="285728"/>
          <a:ext cx="2271078" cy="2032002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51155"/>
                <a:gridCol w="711518"/>
                <a:gridCol w="1208405"/>
              </a:tblGrid>
              <a:tr h="290286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Nº</a:t>
                      </a:r>
                      <a:endParaRPr lang="pt-P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000" dirty="0" smtClean="0"/>
                        <a:t>Planeta</a:t>
                      </a:r>
                      <a:endParaRPr lang="pt-P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sz="1000" dirty="0" smtClean="0"/>
                        <a:t>Gravidade Relativa</a:t>
                      </a:r>
                      <a:endParaRPr lang="pt-PT" sz="1000" dirty="0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1</a:t>
                      </a:r>
                      <a:endParaRPr lang="pt-P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>
                          <a:latin typeface="Arial" pitchFamily="34" charset="0"/>
                          <a:cs typeface="Arial" pitchFamily="34" charset="0"/>
                        </a:rPr>
                        <a:t>Mercúrio</a:t>
                      </a:r>
                      <a:endParaRPr lang="pt-P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0,37</a:t>
                      </a:r>
                      <a:endParaRPr lang="pt-PT" sz="1000" dirty="0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2</a:t>
                      </a:r>
                      <a:endParaRPr lang="pt-P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>
                          <a:latin typeface="Arial" pitchFamily="34" charset="0"/>
                          <a:cs typeface="Arial" pitchFamily="34" charset="0"/>
                        </a:rPr>
                        <a:t>Vénus</a:t>
                      </a:r>
                      <a:endParaRPr lang="pt-P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0,88</a:t>
                      </a:r>
                      <a:endParaRPr lang="pt-PT" sz="1000" dirty="0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3</a:t>
                      </a:r>
                      <a:endParaRPr lang="pt-P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>
                          <a:latin typeface="Arial" pitchFamily="34" charset="0"/>
                          <a:cs typeface="Arial" pitchFamily="34" charset="0"/>
                        </a:rPr>
                        <a:t>Marte</a:t>
                      </a:r>
                      <a:endParaRPr lang="pt-P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0,38</a:t>
                      </a:r>
                      <a:endParaRPr lang="pt-PT" sz="1000" dirty="0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4</a:t>
                      </a:r>
                      <a:endParaRPr lang="pt-P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>
                          <a:latin typeface="Arial" pitchFamily="34" charset="0"/>
                          <a:cs typeface="Arial" pitchFamily="34" charset="0"/>
                        </a:rPr>
                        <a:t>Júpiter</a:t>
                      </a:r>
                      <a:endParaRPr lang="pt-P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2,64</a:t>
                      </a:r>
                      <a:endParaRPr lang="pt-PT" sz="1000" dirty="0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5</a:t>
                      </a:r>
                      <a:endParaRPr lang="pt-P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>
                          <a:latin typeface="Arial" pitchFamily="34" charset="0"/>
                          <a:cs typeface="Arial" pitchFamily="34" charset="0"/>
                        </a:rPr>
                        <a:t>Saturno</a:t>
                      </a:r>
                      <a:endParaRPr lang="pt-P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1,15</a:t>
                      </a:r>
                      <a:endParaRPr lang="pt-PT" sz="1000" dirty="0"/>
                    </a:p>
                  </a:txBody>
                  <a:tcPr/>
                </a:tc>
              </a:tr>
              <a:tr h="290286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6</a:t>
                      </a:r>
                      <a:endParaRPr lang="pt-PT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>
                          <a:latin typeface="Arial" pitchFamily="34" charset="0"/>
                          <a:cs typeface="Arial" pitchFamily="34" charset="0"/>
                        </a:rPr>
                        <a:t>Úrano</a:t>
                      </a:r>
                      <a:endParaRPr lang="pt-PT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 smtClean="0"/>
                        <a:t>1,17</a:t>
                      </a:r>
                      <a:endParaRPr lang="pt-PT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CaixaDeTexto 14"/>
          <p:cNvSpPr txBox="1"/>
          <p:nvPr/>
        </p:nvSpPr>
        <p:spPr>
          <a:xfrm>
            <a:off x="1285852" y="285728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dirty="0" smtClean="0"/>
              <a:t>Elabore um algoritmo que permite ler o seu peso na terra, escolher um planeta, e calcular o seu peso nesse Planeta. A relação de planeta  é:</a:t>
            </a:r>
            <a:endParaRPr lang="pt-PT" sz="1200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2143108" y="928670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A fórmula de cálculo da gravidade é:</a:t>
            </a:r>
          </a:p>
          <a:p>
            <a:r>
              <a:rPr lang="pt-PT" dirty="0" smtClean="0">
                <a:solidFill>
                  <a:srgbClr val="00B0F0"/>
                </a:solidFill>
              </a:rPr>
              <a:t>Peso no Planeta </a:t>
            </a:r>
            <a:r>
              <a:rPr lang="pt-PT" dirty="0" smtClean="0"/>
              <a:t>= </a:t>
            </a:r>
            <a:r>
              <a:rPr lang="pt-PT" dirty="0" smtClean="0">
                <a:solidFill>
                  <a:schemeClr val="accent2">
                    <a:lumMod val="75000"/>
                  </a:schemeClr>
                </a:solidFill>
              </a:rPr>
              <a:t>Peso na Terra </a:t>
            </a:r>
            <a:r>
              <a:rPr lang="pt-PT" dirty="0" smtClean="0"/>
              <a:t>/10 </a:t>
            </a:r>
            <a:r>
              <a:rPr lang="pt-PT" dirty="0" smtClean="0">
                <a:solidFill>
                  <a:srgbClr val="FF0000"/>
                </a:solidFill>
              </a:rPr>
              <a:t>*</a:t>
            </a:r>
            <a:r>
              <a:rPr lang="pt-PT" dirty="0" smtClean="0"/>
              <a:t> Gravidade Relativa</a:t>
            </a:r>
            <a:endParaRPr lang="pt-PT" dirty="0"/>
          </a:p>
        </p:txBody>
      </p:sp>
      <p:sp>
        <p:nvSpPr>
          <p:cNvPr id="77" name="Losango 76"/>
          <p:cNvSpPr/>
          <p:nvPr/>
        </p:nvSpPr>
        <p:spPr>
          <a:xfrm>
            <a:off x="3857620" y="3643314"/>
            <a:ext cx="1143008" cy="1143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P = 3?</a:t>
            </a:r>
            <a:endParaRPr lang="pt-PT" sz="1200" dirty="0"/>
          </a:p>
        </p:txBody>
      </p:sp>
      <p:sp>
        <p:nvSpPr>
          <p:cNvPr id="78" name="Losango 77"/>
          <p:cNvSpPr/>
          <p:nvPr/>
        </p:nvSpPr>
        <p:spPr>
          <a:xfrm>
            <a:off x="5143504" y="3643314"/>
            <a:ext cx="1143008" cy="1143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P = 4?</a:t>
            </a:r>
            <a:endParaRPr lang="pt-PT" sz="1200" dirty="0"/>
          </a:p>
        </p:txBody>
      </p:sp>
      <p:cxnSp>
        <p:nvCxnSpPr>
          <p:cNvPr id="83" name="Conexão recta unidireccional 82"/>
          <p:cNvCxnSpPr>
            <a:stCxn id="77" idx="3"/>
            <a:endCxn id="78" idx="1"/>
          </p:cNvCxnSpPr>
          <p:nvPr/>
        </p:nvCxnSpPr>
        <p:spPr>
          <a:xfrm>
            <a:off x="5000628" y="421481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4" name="Conexão recta unidireccional 83"/>
          <p:cNvCxnSpPr>
            <a:stCxn id="7" idx="3"/>
            <a:endCxn id="77" idx="1"/>
          </p:cNvCxnSpPr>
          <p:nvPr/>
        </p:nvCxnSpPr>
        <p:spPr>
          <a:xfrm>
            <a:off x="3714744" y="421481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9" name="Rectângulo arredondado 98"/>
          <p:cNvSpPr/>
          <p:nvPr/>
        </p:nvSpPr>
        <p:spPr>
          <a:xfrm>
            <a:off x="2857488" y="5072074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P 2 = T/10 * 0,88</a:t>
            </a:r>
            <a:endParaRPr lang="pt-PT" sz="1400" dirty="0"/>
          </a:p>
        </p:txBody>
      </p:sp>
      <p:cxnSp>
        <p:nvCxnSpPr>
          <p:cNvPr id="100" name="Conexão recta unidireccional 99"/>
          <p:cNvCxnSpPr>
            <a:stCxn id="7" idx="2"/>
            <a:endCxn id="99" idx="0"/>
          </p:cNvCxnSpPr>
          <p:nvPr/>
        </p:nvCxnSpPr>
        <p:spPr>
          <a:xfrm rot="16200000" flipH="1">
            <a:off x="3232537" y="4697024"/>
            <a:ext cx="285752" cy="4643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1" name="Conexão recta unidireccional 100"/>
          <p:cNvCxnSpPr>
            <a:stCxn id="77" idx="2"/>
            <a:endCxn id="122" idx="0"/>
          </p:cNvCxnSpPr>
          <p:nvPr/>
        </p:nvCxnSpPr>
        <p:spPr>
          <a:xfrm rot="16200000" flipH="1">
            <a:off x="4661297" y="4554148"/>
            <a:ext cx="285752" cy="7500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1" name="Conexão recta unidireccional 120"/>
          <p:cNvCxnSpPr>
            <a:stCxn id="78" idx="2"/>
            <a:endCxn id="129" idx="0"/>
          </p:cNvCxnSpPr>
          <p:nvPr/>
        </p:nvCxnSpPr>
        <p:spPr>
          <a:xfrm rot="16200000" flipH="1">
            <a:off x="6090057" y="4411272"/>
            <a:ext cx="285752" cy="103585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22" name="Rectângulo arredondado 121"/>
          <p:cNvSpPr/>
          <p:nvPr/>
        </p:nvSpPr>
        <p:spPr>
          <a:xfrm>
            <a:off x="4429124" y="5072074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P 3 = T/10 * 0,38</a:t>
            </a:r>
            <a:endParaRPr lang="pt-PT" sz="1400" dirty="0"/>
          </a:p>
        </p:txBody>
      </p:sp>
      <p:sp>
        <p:nvSpPr>
          <p:cNvPr id="129" name="Rectângulo arredondado 128"/>
          <p:cNvSpPr/>
          <p:nvPr/>
        </p:nvSpPr>
        <p:spPr>
          <a:xfrm>
            <a:off x="6000760" y="5072074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P 4 = T/10 * 2,64</a:t>
            </a:r>
            <a:endParaRPr lang="pt-PT" sz="1400" dirty="0"/>
          </a:p>
        </p:txBody>
      </p:sp>
      <p:sp>
        <p:nvSpPr>
          <p:cNvPr id="142" name="Losango 141"/>
          <p:cNvSpPr/>
          <p:nvPr/>
        </p:nvSpPr>
        <p:spPr>
          <a:xfrm>
            <a:off x="6429388" y="3643314"/>
            <a:ext cx="1143008" cy="1143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P = 5?</a:t>
            </a:r>
            <a:endParaRPr lang="pt-PT" sz="1200" dirty="0"/>
          </a:p>
        </p:txBody>
      </p:sp>
      <p:cxnSp>
        <p:nvCxnSpPr>
          <p:cNvPr id="143" name="Conexão recta unidireccional 142"/>
          <p:cNvCxnSpPr>
            <a:stCxn id="78" idx="3"/>
            <a:endCxn id="142" idx="1"/>
          </p:cNvCxnSpPr>
          <p:nvPr/>
        </p:nvCxnSpPr>
        <p:spPr>
          <a:xfrm>
            <a:off x="6286512" y="421481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8" name="Losango 147"/>
          <p:cNvSpPr/>
          <p:nvPr/>
        </p:nvSpPr>
        <p:spPr>
          <a:xfrm>
            <a:off x="7715272" y="3643314"/>
            <a:ext cx="1143040" cy="1143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P = 6?</a:t>
            </a:r>
            <a:endParaRPr lang="pt-PT" sz="1200" dirty="0"/>
          </a:p>
        </p:txBody>
      </p:sp>
      <p:cxnSp>
        <p:nvCxnSpPr>
          <p:cNvPr id="174" name="Conexão recta unidireccional 173"/>
          <p:cNvCxnSpPr>
            <a:stCxn id="142" idx="3"/>
            <a:endCxn id="148" idx="1"/>
          </p:cNvCxnSpPr>
          <p:nvPr/>
        </p:nvCxnSpPr>
        <p:spPr>
          <a:xfrm>
            <a:off x="7572396" y="4214818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78" name="Rectângulo arredondado 177"/>
          <p:cNvSpPr/>
          <p:nvPr/>
        </p:nvSpPr>
        <p:spPr>
          <a:xfrm>
            <a:off x="7643802" y="5072074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P 5 = T/10 * 1,15</a:t>
            </a:r>
            <a:endParaRPr lang="pt-PT" sz="1400" dirty="0"/>
          </a:p>
        </p:txBody>
      </p:sp>
      <p:cxnSp>
        <p:nvCxnSpPr>
          <p:cNvPr id="179" name="Conexão recta unidireccional 178"/>
          <p:cNvCxnSpPr>
            <a:stCxn id="142" idx="2"/>
            <a:endCxn id="178" idx="0"/>
          </p:cNvCxnSpPr>
          <p:nvPr/>
        </p:nvCxnSpPr>
        <p:spPr>
          <a:xfrm rot="16200000" flipH="1">
            <a:off x="7554520" y="4232693"/>
            <a:ext cx="285752" cy="13930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4" name="Rectângulo arredondado 193"/>
          <p:cNvSpPr/>
          <p:nvPr/>
        </p:nvSpPr>
        <p:spPr>
          <a:xfrm>
            <a:off x="7429520" y="2786058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P 6 = T/10 * 1,17</a:t>
            </a:r>
            <a:endParaRPr lang="pt-PT" sz="1400" dirty="0"/>
          </a:p>
        </p:txBody>
      </p:sp>
      <p:cxnSp>
        <p:nvCxnSpPr>
          <p:cNvPr id="195" name="Conexão recta unidireccional 194"/>
          <p:cNvCxnSpPr>
            <a:stCxn id="148" idx="0"/>
            <a:endCxn id="194" idx="2"/>
          </p:cNvCxnSpPr>
          <p:nvPr/>
        </p:nvCxnSpPr>
        <p:spPr>
          <a:xfrm rot="16200000" flipV="1">
            <a:off x="8054611" y="3411132"/>
            <a:ext cx="357190" cy="1071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9" name="CaixaDeTexto 198"/>
          <p:cNvSpPr txBox="1"/>
          <p:nvPr/>
        </p:nvSpPr>
        <p:spPr>
          <a:xfrm>
            <a:off x="4857752" y="3929066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Não</a:t>
            </a:r>
            <a:endParaRPr lang="pt-PT" sz="1000" dirty="0"/>
          </a:p>
        </p:txBody>
      </p:sp>
      <p:sp>
        <p:nvSpPr>
          <p:cNvPr id="200" name="CaixaDeTexto 199"/>
          <p:cNvSpPr txBox="1"/>
          <p:nvPr/>
        </p:nvSpPr>
        <p:spPr>
          <a:xfrm>
            <a:off x="3643306" y="3857628"/>
            <a:ext cx="4905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Não</a:t>
            </a:r>
            <a:endParaRPr lang="pt-PT" sz="1000" dirty="0"/>
          </a:p>
        </p:txBody>
      </p:sp>
      <p:sp>
        <p:nvSpPr>
          <p:cNvPr id="201" name="CaixaDeTexto 200"/>
          <p:cNvSpPr txBox="1"/>
          <p:nvPr/>
        </p:nvSpPr>
        <p:spPr>
          <a:xfrm>
            <a:off x="2357422" y="3929066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Não</a:t>
            </a:r>
            <a:endParaRPr lang="pt-PT" sz="1000" dirty="0"/>
          </a:p>
        </p:txBody>
      </p:sp>
      <p:sp>
        <p:nvSpPr>
          <p:cNvPr id="202" name="CaixaDeTexto 201"/>
          <p:cNvSpPr txBox="1"/>
          <p:nvPr/>
        </p:nvSpPr>
        <p:spPr>
          <a:xfrm>
            <a:off x="6072198" y="3929066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Não</a:t>
            </a:r>
            <a:endParaRPr lang="pt-PT" sz="1000" dirty="0"/>
          </a:p>
        </p:txBody>
      </p:sp>
      <p:sp>
        <p:nvSpPr>
          <p:cNvPr id="203" name="CaixaDeTexto 202"/>
          <p:cNvSpPr txBox="1"/>
          <p:nvPr/>
        </p:nvSpPr>
        <p:spPr>
          <a:xfrm>
            <a:off x="7429520" y="3929066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Não</a:t>
            </a:r>
            <a:endParaRPr lang="pt-PT" sz="1000" dirty="0"/>
          </a:p>
        </p:txBody>
      </p:sp>
      <p:sp>
        <p:nvSpPr>
          <p:cNvPr id="204" name="CaixaDeTexto 203"/>
          <p:cNvSpPr txBox="1"/>
          <p:nvPr/>
        </p:nvSpPr>
        <p:spPr>
          <a:xfrm>
            <a:off x="4714876" y="4714884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Sim</a:t>
            </a:r>
            <a:endParaRPr lang="pt-PT" sz="1000" dirty="0"/>
          </a:p>
        </p:txBody>
      </p:sp>
      <p:sp>
        <p:nvSpPr>
          <p:cNvPr id="205" name="CaixaDeTexto 204"/>
          <p:cNvSpPr txBox="1"/>
          <p:nvPr/>
        </p:nvSpPr>
        <p:spPr>
          <a:xfrm>
            <a:off x="3286116" y="4714884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Sim</a:t>
            </a:r>
            <a:endParaRPr lang="pt-PT" sz="1000" dirty="0"/>
          </a:p>
        </p:txBody>
      </p:sp>
      <p:sp>
        <p:nvSpPr>
          <p:cNvPr id="206" name="CaixaDeTexto 205"/>
          <p:cNvSpPr txBox="1"/>
          <p:nvPr/>
        </p:nvSpPr>
        <p:spPr>
          <a:xfrm>
            <a:off x="2071670" y="4714884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Sim</a:t>
            </a:r>
            <a:endParaRPr lang="pt-PT" sz="1000" dirty="0"/>
          </a:p>
        </p:txBody>
      </p:sp>
      <p:sp>
        <p:nvSpPr>
          <p:cNvPr id="207" name="CaixaDeTexto 206"/>
          <p:cNvSpPr txBox="1"/>
          <p:nvPr/>
        </p:nvSpPr>
        <p:spPr>
          <a:xfrm>
            <a:off x="7358082" y="4714884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Sim</a:t>
            </a:r>
            <a:endParaRPr lang="pt-PT" sz="1000" dirty="0"/>
          </a:p>
        </p:txBody>
      </p:sp>
      <p:sp>
        <p:nvSpPr>
          <p:cNvPr id="208" name="CaixaDeTexto 207"/>
          <p:cNvSpPr txBox="1"/>
          <p:nvPr/>
        </p:nvSpPr>
        <p:spPr>
          <a:xfrm>
            <a:off x="6000760" y="4714884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Sim</a:t>
            </a:r>
            <a:endParaRPr lang="pt-PT" sz="1000" dirty="0"/>
          </a:p>
        </p:txBody>
      </p:sp>
      <p:sp>
        <p:nvSpPr>
          <p:cNvPr id="209" name="CaixaDeTexto 208"/>
          <p:cNvSpPr txBox="1"/>
          <p:nvPr/>
        </p:nvSpPr>
        <p:spPr>
          <a:xfrm>
            <a:off x="7715272" y="3429000"/>
            <a:ext cx="5000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dirty="0" smtClean="0"/>
              <a:t>Sim</a:t>
            </a:r>
            <a:endParaRPr lang="pt-PT" sz="1000" dirty="0"/>
          </a:p>
        </p:txBody>
      </p:sp>
      <p:sp>
        <p:nvSpPr>
          <p:cNvPr id="233" name="Rectângulo arredondado 232"/>
          <p:cNvSpPr/>
          <p:nvPr/>
        </p:nvSpPr>
        <p:spPr>
          <a:xfrm>
            <a:off x="5643570" y="2786058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Mostrar PP</a:t>
            </a:r>
            <a:endParaRPr lang="pt-PT" sz="1400" dirty="0"/>
          </a:p>
        </p:txBody>
      </p:sp>
      <p:sp>
        <p:nvSpPr>
          <p:cNvPr id="235" name="Rectângulo arredondado 234"/>
          <p:cNvSpPr/>
          <p:nvPr/>
        </p:nvSpPr>
        <p:spPr>
          <a:xfrm>
            <a:off x="7643802" y="5929330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Mostrar PP</a:t>
            </a:r>
            <a:endParaRPr lang="pt-PT" sz="1400" dirty="0"/>
          </a:p>
        </p:txBody>
      </p:sp>
      <p:sp>
        <p:nvSpPr>
          <p:cNvPr id="236" name="Rectângulo arredondado 235"/>
          <p:cNvSpPr/>
          <p:nvPr/>
        </p:nvSpPr>
        <p:spPr>
          <a:xfrm>
            <a:off x="6072198" y="5929330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Mostrar PP</a:t>
            </a:r>
            <a:endParaRPr lang="pt-PT" sz="1400" dirty="0"/>
          </a:p>
        </p:txBody>
      </p:sp>
      <p:sp>
        <p:nvSpPr>
          <p:cNvPr id="237" name="Rectângulo arredondado 236"/>
          <p:cNvSpPr/>
          <p:nvPr/>
        </p:nvSpPr>
        <p:spPr>
          <a:xfrm>
            <a:off x="4500562" y="5929330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Mostrar PP</a:t>
            </a:r>
            <a:endParaRPr lang="pt-PT" sz="1400" dirty="0"/>
          </a:p>
        </p:txBody>
      </p:sp>
      <p:sp>
        <p:nvSpPr>
          <p:cNvPr id="238" name="Rectângulo arredondado 237"/>
          <p:cNvSpPr/>
          <p:nvPr/>
        </p:nvSpPr>
        <p:spPr>
          <a:xfrm>
            <a:off x="2857488" y="5929330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Mostrar PP</a:t>
            </a:r>
            <a:endParaRPr lang="pt-PT" sz="1400" dirty="0"/>
          </a:p>
        </p:txBody>
      </p:sp>
      <p:sp>
        <p:nvSpPr>
          <p:cNvPr id="239" name="Rectângulo arredondado 238"/>
          <p:cNvSpPr/>
          <p:nvPr/>
        </p:nvSpPr>
        <p:spPr>
          <a:xfrm>
            <a:off x="1285852" y="5929330"/>
            <a:ext cx="150019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smtClean="0"/>
              <a:t>Mostrar PP</a:t>
            </a:r>
            <a:endParaRPr lang="pt-PT" sz="1400" dirty="0"/>
          </a:p>
        </p:txBody>
      </p:sp>
      <p:cxnSp>
        <p:nvCxnSpPr>
          <p:cNvPr id="240" name="Conexão recta unidireccional 239"/>
          <p:cNvCxnSpPr>
            <a:stCxn id="194" idx="1"/>
            <a:endCxn id="233" idx="3"/>
          </p:cNvCxnSpPr>
          <p:nvPr/>
        </p:nvCxnSpPr>
        <p:spPr>
          <a:xfrm rot="10800000">
            <a:off x="7143768" y="3036091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1" name="Conexão recta unidireccional 240"/>
          <p:cNvCxnSpPr>
            <a:stCxn id="178" idx="2"/>
            <a:endCxn id="235" idx="0"/>
          </p:cNvCxnSpPr>
          <p:nvPr/>
        </p:nvCxnSpPr>
        <p:spPr>
          <a:xfrm rot="5400000">
            <a:off x="8215306" y="575073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2" name="Conexão recta unidireccional 241"/>
          <p:cNvCxnSpPr>
            <a:stCxn id="129" idx="2"/>
            <a:endCxn id="236" idx="0"/>
          </p:cNvCxnSpPr>
          <p:nvPr/>
        </p:nvCxnSpPr>
        <p:spPr>
          <a:xfrm rot="16200000" flipH="1">
            <a:off x="6607983" y="5715016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3" name="Conexão recta unidireccional 242"/>
          <p:cNvCxnSpPr>
            <a:stCxn id="122" idx="2"/>
            <a:endCxn id="237" idx="0"/>
          </p:cNvCxnSpPr>
          <p:nvPr/>
        </p:nvCxnSpPr>
        <p:spPr>
          <a:xfrm rot="16200000" flipH="1">
            <a:off x="5036347" y="5715016"/>
            <a:ext cx="35719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4" name="Conexão recta unidireccional 243"/>
          <p:cNvCxnSpPr>
            <a:stCxn id="99" idx="2"/>
            <a:endCxn id="238" idx="0"/>
          </p:cNvCxnSpPr>
          <p:nvPr/>
        </p:nvCxnSpPr>
        <p:spPr>
          <a:xfrm rot="5400000">
            <a:off x="3428992" y="575073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5" name="Conexão recta unidireccional 244"/>
          <p:cNvCxnSpPr>
            <a:stCxn id="3" idx="2"/>
            <a:endCxn id="239" idx="0"/>
          </p:cNvCxnSpPr>
          <p:nvPr/>
        </p:nvCxnSpPr>
        <p:spPr>
          <a:xfrm rot="5400000">
            <a:off x="1857356" y="5750735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571472" y="428604"/>
            <a:ext cx="1000132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inicio</a:t>
            </a:r>
            <a:endParaRPr lang="pt-PT" dirty="0"/>
          </a:p>
        </p:txBody>
      </p:sp>
      <p:sp>
        <p:nvSpPr>
          <p:cNvPr id="3" name="Oval 2"/>
          <p:cNvSpPr/>
          <p:nvPr/>
        </p:nvSpPr>
        <p:spPr>
          <a:xfrm>
            <a:off x="928662" y="4500570"/>
            <a:ext cx="857256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fim</a:t>
            </a:r>
            <a:endParaRPr lang="pt-PT" dirty="0"/>
          </a:p>
        </p:txBody>
      </p:sp>
      <p:sp>
        <p:nvSpPr>
          <p:cNvPr id="6" name="Paralelogramo 5"/>
          <p:cNvSpPr/>
          <p:nvPr/>
        </p:nvSpPr>
        <p:spPr>
          <a:xfrm>
            <a:off x="357158" y="3571876"/>
            <a:ext cx="1785950" cy="64294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Escrever (b)</a:t>
            </a:r>
            <a:endParaRPr lang="pt-PT" dirty="0"/>
          </a:p>
        </p:txBody>
      </p:sp>
      <p:sp>
        <p:nvSpPr>
          <p:cNvPr id="7" name="Paralelogramo 6"/>
          <p:cNvSpPr/>
          <p:nvPr/>
        </p:nvSpPr>
        <p:spPr>
          <a:xfrm>
            <a:off x="357158" y="1571612"/>
            <a:ext cx="1500198" cy="64294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Ler (pessoas)</a:t>
            </a:r>
            <a:endParaRPr lang="pt-PT" dirty="0"/>
          </a:p>
        </p:txBody>
      </p:sp>
      <p:sp>
        <p:nvSpPr>
          <p:cNvPr id="8" name="Rectângulo 7"/>
          <p:cNvSpPr/>
          <p:nvPr/>
        </p:nvSpPr>
        <p:spPr>
          <a:xfrm>
            <a:off x="357158" y="2571744"/>
            <a:ext cx="171451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P * 0,25    b</a:t>
            </a:r>
            <a:endParaRPr lang="pt-PT" dirty="0"/>
          </a:p>
        </p:txBody>
      </p:sp>
      <p:cxnSp>
        <p:nvCxnSpPr>
          <p:cNvPr id="10" name="Conexão recta unidireccional 9"/>
          <p:cNvCxnSpPr>
            <a:stCxn id="2" idx="4"/>
            <a:endCxn id="7" idx="0"/>
          </p:cNvCxnSpPr>
          <p:nvPr/>
        </p:nvCxnSpPr>
        <p:spPr>
          <a:xfrm rot="16200000" flipH="1">
            <a:off x="803645" y="1268000"/>
            <a:ext cx="571504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7" idx="3"/>
            <a:endCxn id="8" idx="0"/>
          </p:cNvCxnSpPr>
          <p:nvPr/>
        </p:nvCxnSpPr>
        <p:spPr>
          <a:xfrm rot="16200000" flipH="1">
            <a:off x="942056" y="2299386"/>
            <a:ext cx="357190" cy="187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unidireccional 11"/>
          <p:cNvCxnSpPr>
            <a:stCxn id="8" idx="2"/>
            <a:endCxn id="6" idx="1"/>
          </p:cNvCxnSpPr>
          <p:nvPr/>
        </p:nvCxnSpPr>
        <p:spPr>
          <a:xfrm rot="16200000" flipH="1">
            <a:off x="1093862" y="3335237"/>
            <a:ext cx="357190" cy="1160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unidireccional 12"/>
          <p:cNvCxnSpPr>
            <a:stCxn id="6" idx="3"/>
            <a:endCxn id="3" idx="0"/>
          </p:cNvCxnSpPr>
          <p:nvPr/>
        </p:nvCxnSpPr>
        <p:spPr>
          <a:xfrm rot="16200000" flipH="1">
            <a:off x="1120651" y="4263931"/>
            <a:ext cx="285752" cy="187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cta unidireccional 22"/>
          <p:cNvCxnSpPr/>
          <p:nvPr/>
        </p:nvCxnSpPr>
        <p:spPr>
          <a:xfrm>
            <a:off x="1428728" y="2928934"/>
            <a:ext cx="14287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ixaDeTexto 28"/>
          <p:cNvSpPr txBox="1"/>
          <p:nvPr/>
        </p:nvSpPr>
        <p:spPr>
          <a:xfrm>
            <a:off x="2857488" y="785794"/>
            <a:ext cx="35719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Variáveis</a:t>
            </a:r>
            <a:r>
              <a:rPr lang="pt-PT" dirty="0" smtClean="0"/>
              <a:t> pessoas, bacalhau, reais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Início</a:t>
            </a:r>
          </a:p>
          <a:p>
            <a:r>
              <a:rPr lang="pt-PT" dirty="0" smtClean="0"/>
              <a:t>	</a:t>
            </a:r>
            <a:r>
              <a:rPr lang="pt-PT" dirty="0" smtClean="0">
                <a:solidFill>
                  <a:srgbClr val="FF0000"/>
                </a:solidFill>
              </a:rPr>
              <a:t>ler</a:t>
            </a:r>
            <a:r>
              <a:rPr lang="pt-PT" dirty="0" smtClean="0"/>
              <a:t> (“pessoas”);</a:t>
            </a:r>
          </a:p>
          <a:p>
            <a:r>
              <a:rPr lang="pt-PT" dirty="0" smtClean="0"/>
              <a:t>	p*0,25</a:t>
            </a:r>
            <a:r>
              <a:rPr lang="pt-PT" dirty="0" smtClean="0">
                <a:sym typeface="Wingdings 3"/>
              </a:rPr>
              <a:t>b;</a:t>
            </a:r>
          </a:p>
          <a:p>
            <a:r>
              <a:rPr lang="pt-PT" dirty="0" smtClean="0">
                <a:sym typeface="Wingdings 3"/>
              </a:rPr>
              <a:t>	</a:t>
            </a:r>
            <a:r>
              <a:rPr lang="pt-PT" dirty="0" smtClean="0">
                <a:solidFill>
                  <a:srgbClr val="FF0000"/>
                </a:solidFill>
                <a:sym typeface="Wingdings 3"/>
              </a:rPr>
              <a:t>escrever</a:t>
            </a:r>
            <a:r>
              <a:rPr lang="pt-PT" dirty="0" smtClean="0">
                <a:sym typeface="Wingdings 3"/>
              </a:rPr>
              <a:t> (b);</a:t>
            </a:r>
          </a:p>
          <a:p>
            <a:r>
              <a:rPr lang="pt-PT" dirty="0" smtClean="0">
                <a:solidFill>
                  <a:srgbClr val="FF0000"/>
                </a:solidFill>
                <a:sym typeface="Wingdings 3"/>
              </a:rPr>
              <a:t>fim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arredondado 1"/>
          <p:cNvSpPr/>
          <p:nvPr/>
        </p:nvSpPr>
        <p:spPr>
          <a:xfrm>
            <a:off x="785786" y="1142984"/>
            <a:ext cx="150019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accent4">
                    <a:lumMod val="50000"/>
                  </a:schemeClr>
                </a:solidFill>
              </a:rPr>
              <a:t>Retirar 2 ovos no frigorifico</a:t>
            </a:r>
            <a:endParaRPr lang="pt-PT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Rectângulo arredondado 2"/>
          <p:cNvSpPr/>
          <p:nvPr/>
        </p:nvSpPr>
        <p:spPr>
          <a:xfrm>
            <a:off x="785786" y="2143116"/>
            <a:ext cx="150019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accent4">
                    <a:lumMod val="50000"/>
                  </a:schemeClr>
                </a:solidFill>
              </a:rPr>
              <a:t>Certificar se não estão podres</a:t>
            </a:r>
            <a:endParaRPr lang="pt-PT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Rectângulo arredondado 3"/>
          <p:cNvSpPr/>
          <p:nvPr/>
        </p:nvSpPr>
        <p:spPr>
          <a:xfrm>
            <a:off x="785786" y="3214686"/>
            <a:ext cx="1500198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accent4">
                    <a:lumMod val="50000"/>
                  </a:schemeClr>
                </a:solidFill>
              </a:rPr>
              <a:t>Partir os ovos e retirar as claras</a:t>
            </a:r>
            <a:endParaRPr lang="pt-PT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Rectângulo arredondado 4"/>
          <p:cNvSpPr/>
          <p:nvPr/>
        </p:nvSpPr>
        <p:spPr>
          <a:xfrm>
            <a:off x="6429388" y="2714620"/>
            <a:ext cx="1500198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accent4">
                    <a:lumMod val="50000"/>
                  </a:schemeClr>
                </a:solidFill>
              </a:rPr>
              <a:t>Mexer muito bem, até ficar amarelo claro</a:t>
            </a:r>
            <a:endParaRPr lang="pt-PT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Rectângulo arredondado 5"/>
          <p:cNvSpPr/>
          <p:nvPr/>
        </p:nvSpPr>
        <p:spPr>
          <a:xfrm>
            <a:off x="3286116" y="4357694"/>
            <a:ext cx="1500198" cy="785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accent4">
                    <a:lumMod val="50000"/>
                  </a:schemeClr>
                </a:solidFill>
              </a:rPr>
              <a:t>Por 2 colheres de açúcar</a:t>
            </a:r>
            <a:endParaRPr lang="pt-PT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ângulo arredondado 9"/>
          <p:cNvSpPr/>
          <p:nvPr/>
        </p:nvSpPr>
        <p:spPr>
          <a:xfrm>
            <a:off x="785786" y="4214818"/>
            <a:ext cx="1500198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chemeClr val="accent4">
                    <a:lumMod val="50000"/>
                  </a:schemeClr>
                </a:solidFill>
              </a:rPr>
              <a:t>Enviar as gemas para dentro do copo</a:t>
            </a:r>
            <a:endParaRPr lang="pt-PT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12" name="Conexão recta unidireccional 11"/>
          <p:cNvCxnSpPr>
            <a:stCxn id="2" idx="2"/>
            <a:endCxn id="3" idx="0"/>
          </p:cNvCxnSpPr>
          <p:nvPr/>
        </p:nvCxnSpPr>
        <p:spPr>
          <a:xfrm rot="5400000">
            <a:off x="1428728" y="2035959"/>
            <a:ext cx="214314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6" name="Rectângulo arredondado 15"/>
          <p:cNvSpPr/>
          <p:nvPr/>
        </p:nvSpPr>
        <p:spPr>
          <a:xfrm>
            <a:off x="6429388" y="4929198"/>
            <a:ext cx="1500198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rgbClr val="FF0000"/>
                </a:solidFill>
              </a:rPr>
              <a:t>+ Uns gradientes secretos</a:t>
            </a:r>
            <a:endParaRPr lang="pt-PT" dirty="0">
              <a:solidFill>
                <a:srgbClr val="FF0000"/>
              </a:solidFill>
            </a:endParaRPr>
          </a:p>
        </p:txBody>
      </p:sp>
      <p:cxnSp>
        <p:nvCxnSpPr>
          <p:cNvPr id="17" name="Conexão recta unidireccional 16"/>
          <p:cNvCxnSpPr>
            <a:stCxn id="3" idx="2"/>
            <a:endCxn id="4" idx="0"/>
          </p:cNvCxnSpPr>
          <p:nvPr/>
        </p:nvCxnSpPr>
        <p:spPr>
          <a:xfrm rot="5400000">
            <a:off x="1393009" y="3071810"/>
            <a:ext cx="285752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1" name="Conexão recta unidireccional 20"/>
          <p:cNvCxnSpPr>
            <a:stCxn id="4" idx="2"/>
            <a:endCxn id="10" idx="0"/>
          </p:cNvCxnSpPr>
          <p:nvPr/>
        </p:nvCxnSpPr>
        <p:spPr>
          <a:xfrm rot="5400000">
            <a:off x="1464447" y="4143380"/>
            <a:ext cx="142876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Conexão recta unidireccional 24"/>
          <p:cNvCxnSpPr>
            <a:stCxn id="10" idx="3"/>
            <a:endCxn id="6" idx="1"/>
          </p:cNvCxnSpPr>
          <p:nvPr/>
        </p:nvCxnSpPr>
        <p:spPr>
          <a:xfrm>
            <a:off x="2285984" y="4750603"/>
            <a:ext cx="1000132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" name="Conexão recta unidireccional 37"/>
          <p:cNvCxnSpPr>
            <a:stCxn id="5" idx="2"/>
            <a:endCxn id="16" idx="0"/>
          </p:cNvCxnSpPr>
          <p:nvPr/>
        </p:nvCxnSpPr>
        <p:spPr>
          <a:xfrm rot="5400000">
            <a:off x="6750859" y="4500570"/>
            <a:ext cx="857256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8" name="Conexão em ângulos rectos 157"/>
          <p:cNvCxnSpPr>
            <a:stCxn id="6" idx="3"/>
            <a:endCxn id="5" idx="1"/>
          </p:cNvCxnSpPr>
          <p:nvPr/>
        </p:nvCxnSpPr>
        <p:spPr>
          <a:xfrm flipV="1">
            <a:off x="4786314" y="3393281"/>
            <a:ext cx="1643074" cy="1357322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recta unidireccional 14"/>
          <p:cNvCxnSpPr>
            <a:endCxn id="2" idx="0"/>
          </p:cNvCxnSpPr>
          <p:nvPr/>
        </p:nvCxnSpPr>
        <p:spPr>
          <a:xfrm rot="5400000">
            <a:off x="1446590" y="1017968"/>
            <a:ext cx="214312" cy="3572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571472" y="571480"/>
            <a:ext cx="371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Variáveis</a:t>
            </a:r>
            <a:r>
              <a:rPr lang="pt-PT" dirty="0" smtClean="0"/>
              <a:t> A, B, C, D, E, F: </a:t>
            </a:r>
            <a:r>
              <a:rPr lang="pt-PT" dirty="0" smtClean="0">
                <a:solidFill>
                  <a:srgbClr val="FF0000"/>
                </a:solidFill>
              </a:rPr>
              <a:t>reais;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Inicio</a:t>
            </a:r>
          </a:p>
          <a:p>
            <a:r>
              <a:rPr lang="pt-PT" dirty="0" smtClean="0"/>
              <a:t>	</a:t>
            </a:r>
            <a:r>
              <a:rPr lang="pt-PT" dirty="0" smtClean="0">
                <a:solidFill>
                  <a:srgbClr val="FF0000"/>
                </a:solidFill>
              </a:rPr>
              <a:t>Ler</a:t>
            </a:r>
            <a:r>
              <a:rPr lang="pt-PT" dirty="0" smtClean="0"/>
              <a:t> (A, B, C, D, E, F);</a:t>
            </a:r>
          </a:p>
          <a:p>
            <a:r>
              <a:rPr lang="pt-PT" dirty="0" smtClean="0"/>
              <a:t>	(A+B+C+D+E+F)/6=G;</a:t>
            </a:r>
          </a:p>
          <a:p>
            <a:r>
              <a:rPr lang="pt-PT" dirty="0" smtClean="0"/>
              <a:t>	</a:t>
            </a:r>
            <a:r>
              <a:rPr lang="pt-PT" dirty="0" smtClean="0">
                <a:solidFill>
                  <a:srgbClr val="FF0000"/>
                </a:solidFill>
              </a:rPr>
              <a:t>Escrever </a:t>
            </a:r>
            <a:r>
              <a:rPr lang="pt-PT" dirty="0" smtClean="0"/>
              <a:t>(G);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Fim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3" name="Paralelogramo 2"/>
          <p:cNvSpPr/>
          <p:nvPr/>
        </p:nvSpPr>
        <p:spPr>
          <a:xfrm>
            <a:off x="3143240" y="4500570"/>
            <a:ext cx="1714512" cy="57150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rgbClr val="FF0000"/>
                </a:solidFill>
              </a:rPr>
              <a:t>Escrever </a:t>
            </a:r>
            <a:r>
              <a:rPr lang="pt-PT" dirty="0" smtClean="0"/>
              <a:t>(G)</a:t>
            </a:r>
            <a:endParaRPr lang="pt-PT" dirty="0"/>
          </a:p>
        </p:txBody>
      </p:sp>
      <p:sp>
        <p:nvSpPr>
          <p:cNvPr id="4" name="Paralelogramo 3"/>
          <p:cNvSpPr/>
          <p:nvPr/>
        </p:nvSpPr>
        <p:spPr>
          <a:xfrm>
            <a:off x="142844" y="3571876"/>
            <a:ext cx="2571768" cy="57150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>
                <a:solidFill>
                  <a:srgbClr val="FF0000"/>
                </a:solidFill>
              </a:rPr>
              <a:t>Ler</a:t>
            </a:r>
            <a:r>
              <a:rPr lang="pt-PT" dirty="0" smtClean="0"/>
              <a:t> (A, B, C, D, E, F)</a:t>
            </a:r>
            <a:endParaRPr lang="pt-PT" dirty="0"/>
          </a:p>
        </p:txBody>
      </p:sp>
      <p:sp>
        <p:nvSpPr>
          <p:cNvPr id="5" name="Oval 4"/>
          <p:cNvSpPr/>
          <p:nvPr/>
        </p:nvSpPr>
        <p:spPr>
          <a:xfrm>
            <a:off x="5357818" y="4500570"/>
            <a:ext cx="107157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Fim</a:t>
            </a:r>
            <a:endParaRPr lang="pt-PT" dirty="0"/>
          </a:p>
        </p:txBody>
      </p:sp>
      <p:sp>
        <p:nvSpPr>
          <p:cNvPr id="7" name="Oval 6"/>
          <p:cNvSpPr/>
          <p:nvPr/>
        </p:nvSpPr>
        <p:spPr>
          <a:xfrm>
            <a:off x="928662" y="2643182"/>
            <a:ext cx="1071570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Inicio</a:t>
            </a:r>
            <a:endParaRPr lang="pt-PT" dirty="0"/>
          </a:p>
        </p:txBody>
      </p:sp>
      <p:sp>
        <p:nvSpPr>
          <p:cNvPr id="8" name="Rectângulo 7"/>
          <p:cNvSpPr/>
          <p:nvPr/>
        </p:nvSpPr>
        <p:spPr>
          <a:xfrm>
            <a:off x="285720" y="4500570"/>
            <a:ext cx="214314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(A+B+C+D+E+F)/6=G</a:t>
            </a:r>
            <a:endParaRPr lang="pt-PT" dirty="0"/>
          </a:p>
        </p:txBody>
      </p:sp>
      <p:cxnSp>
        <p:nvCxnSpPr>
          <p:cNvPr id="10" name="Conexão recta unidireccional 9"/>
          <p:cNvCxnSpPr>
            <a:stCxn id="3" idx="2"/>
            <a:endCxn id="5" idx="2"/>
          </p:cNvCxnSpPr>
          <p:nvPr/>
        </p:nvCxnSpPr>
        <p:spPr>
          <a:xfrm>
            <a:off x="4786314" y="4786322"/>
            <a:ext cx="57150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8" idx="3"/>
            <a:endCxn id="3" idx="5"/>
          </p:cNvCxnSpPr>
          <p:nvPr/>
        </p:nvCxnSpPr>
        <p:spPr>
          <a:xfrm>
            <a:off x="2428860" y="4786322"/>
            <a:ext cx="78581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unidireccional 11"/>
          <p:cNvCxnSpPr>
            <a:stCxn id="4" idx="3"/>
            <a:endCxn id="8" idx="0"/>
          </p:cNvCxnSpPr>
          <p:nvPr/>
        </p:nvCxnSpPr>
        <p:spPr>
          <a:xfrm rot="5400000">
            <a:off x="1178695" y="4321975"/>
            <a:ext cx="357190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unidireccional 12"/>
          <p:cNvCxnSpPr>
            <a:stCxn id="7" idx="4"/>
            <a:endCxn id="4" idx="0"/>
          </p:cNvCxnSpPr>
          <p:nvPr/>
        </p:nvCxnSpPr>
        <p:spPr>
          <a:xfrm rot="5400000">
            <a:off x="1267993" y="3375422"/>
            <a:ext cx="357190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85786" y="142852"/>
            <a:ext cx="4286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Variáveis</a:t>
            </a:r>
            <a:r>
              <a:rPr lang="pt-PT" dirty="0" smtClean="0"/>
              <a:t> A, B, C, D, E, F,G: </a:t>
            </a:r>
            <a:r>
              <a:rPr lang="pt-PT" dirty="0" smtClean="0">
                <a:solidFill>
                  <a:srgbClr val="FF0000"/>
                </a:solidFill>
              </a:rPr>
              <a:t>reais;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Inicio</a:t>
            </a:r>
          </a:p>
          <a:p>
            <a:r>
              <a:rPr lang="pt-PT" dirty="0" smtClean="0"/>
              <a:t>	</a:t>
            </a:r>
            <a:r>
              <a:rPr lang="pt-PT" dirty="0" smtClean="0">
                <a:solidFill>
                  <a:srgbClr val="FF0000"/>
                </a:solidFill>
              </a:rPr>
              <a:t>Ler</a:t>
            </a:r>
            <a:r>
              <a:rPr lang="pt-PT" dirty="0" smtClean="0"/>
              <a:t> (A, B, C, D, E, F);</a:t>
            </a:r>
          </a:p>
          <a:p>
            <a:r>
              <a:rPr lang="pt-PT" dirty="0" smtClean="0"/>
              <a:t>	(A+B+C+D+E+F)/6=G </a:t>
            </a:r>
            <a:r>
              <a:rPr lang="pt-PT" dirty="0" smtClean="0">
                <a:sym typeface="Wingdings 3"/>
              </a:rPr>
              <a:t></a:t>
            </a:r>
            <a:endParaRPr lang="pt-PT" dirty="0" smtClean="0"/>
          </a:p>
          <a:p>
            <a:r>
              <a:rPr lang="pt-PT" dirty="0" smtClean="0"/>
              <a:t>	</a:t>
            </a:r>
            <a:r>
              <a:rPr lang="pt-PT" dirty="0" smtClean="0">
                <a:solidFill>
                  <a:srgbClr val="FF0000"/>
                </a:solidFill>
              </a:rPr>
              <a:t>Escrever </a:t>
            </a:r>
            <a:r>
              <a:rPr lang="pt-PT" dirty="0" smtClean="0"/>
              <a:t>(G);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Fim</a:t>
            </a:r>
          </a:p>
          <a:p>
            <a:endParaRPr lang="pt-PT" dirty="0"/>
          </a:p>
        </p:txBody>
      </p:sp>
      <p:sp>
        <p:nvSpPr>
          <p:cNvPr id="3" name="CaixaDeTexto 2"/>
          <p:cNvSpPr txBox="1"/>
          <p:nvPr/>
        </p:nvSpPr>
        <p:spPr>
          <a:xfrm>
            <a:off x="500034" y="2143116"/>
            <a:ext cx="5143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CG - Combustível Gasto</a:t>
            </a:r>
          </a:p>
          <a:p>
            <a:r>
              <a:rPr lang="pt-PT" dirty="0" smtClean="0"/>
              <a:t>CK – Consumo Kilometros</a:t>
            </a:r>
          </a:p>
          <a:p>
            <a:r>
              <a:rPr lang="pt-PT" dirty="0" err="1" smtClean="0"/>
              <a:t>Kms_v</a:t>
            </a:r>
            <a:r>
              <a:rPr lang="pt-PT" dirty="0" smtClean="0"/>
              <a:t> – Distância da Viagem em Kms</a:t>
            </a:r>
          </a:p>
          <a:p>
            <a:r>
              <a:rPr lang="pt-PT" dirty="0" smtClean="0"/>
              <a:t>Preco_C – Preço do Combustível</a:t>
            </a:r>
          </a:p>
          <a:p>
            <a:r>
              <a:rPr lang="pt-PT" dirty="0" smtClean="0"/>
              <a:t>VG – Valor Gasto</a:t>
            </a:r>
            <a:endParaRPr lang="pt-PT" dirty="0"/>
          </a:p>
        </p:txBody>
      </p:sp>
      <p:sp>
        <p:nvSpPr>
          <p:cNvPr id="4" name="CaixaDeTexto 3"/>
          <p:cNvSpPr txBox="1"/>
          <p:nvPr/>
        </p:nvSpPr>
        <p:spPr>
          <a:xfrm>
            <a:off x="5500694" y="2357430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CG=CK * Kms.v</a:t>
            </a:r>
          </a:p>
          <a:p>
            <a:r>
              <a:rPr lang="pt-PT" dirty="0" smtClean="0"/>
              <a:t>VG=CG * Preco C</a:t>
            </a:r>
            <a:endParaRPr lang="pt-PT" dirty="0"/>
          </a:p>
        </p:txBody>
      </p:sp>
      <p:cxnSp>
        <p:nvCxnSpPr>
          <p:cNvPr id="6" name="Conexão recta 5"/>
          <p:cNvCxnSpPr/>
          <p:nvPr/>
        </p:nvCxnSpPr>
        <p:spPr>
          <a:xfrm flipV="1">
            <a:off x="357158" y="2000240"/>
            <a:ext cx="7429552" cy="71438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3428992" y="3714752"/>
            <a:ext cx="492922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>
                <a:solidFill>
                  <a:srgbClr val="FF0000"/>
                </a:solidFill>
              </a:rPr>
              <a:t>Variáveis </a:t>
            </a:r>
            <a:r>
              <a:rPr lang="pt-PT" sz="1200" dirty="0" smtClean="0"/>
              <a:t>CG, CK, Kms_v, Preco_C, VG: </a:t>
            </a:r>
            <a:r>
              <a:rPr lang="pt-PT" sz="1200" dirty="0" smtClean="0">
                <a:solidFill>
                  <a:srgbClr val="FF0000"/>
                </a:solidFill>
              </a:rPr>
              <a:t>reais</a:t>
            </a:r>
            <a:r>
              <a:rPr lang="pt-PT" sz="1200" dirty="0" smtClean="0"/>
              <a:t>;</a:t>
            </a:r>
          </a:p>
          <a:p>
            <a:r>
              <a:rPr lang="pt-PT" sz="1200" dirty="0" smtClean="0">
                <a:solidFill>
                  <a:srgbClr val="FF0000"/>
                </a:solidFill>
              </a:rPr>
              <a:t>Início</a:t>
            </a:r>
          </a:p>
          <a:p>
            <a:r>
              <a:rPr lang="pt-PT" sz="1200" dirty="0" smtClean="0">
                <a:solidFill>
                  <a:srgbClr val="FF0000"/>
                </a:solidFill>
              </a:rPr>
              <a:t>	Escrever </a:t>
            </a:r>
            <a:r>
              <a:rPr lang="pt-PT" sz="1200" dirty="0" smtClean="0"/>
              <a:t>(“Quantos Kms tem a viagem”);</a:t>
            </a:r>
          </a:p>
          <a:p>
            <a:r>
              <a:rPr lang="pt-PT" sz="1200" dirty="0" smtClean="0"/>
              <a:t>	</a:t>
            </a:r>
            <a:r>
              <a:rPr lang="pt-PT" sz="1200" dirty="0" smtClean="0">
                <a:solidFill>
                  <a:srgbClr val="FF0000"/>
                </a:solidFill>
              </a:rPr>
              <a:t>Ler </a:t>
            </a:r>
            <a:r>
              <a:rPr lang="pt-PT" sz="1200" dirty="0" smtClean="0"/>
              <a:t>(</a:t>
            </a:r>
            <a:r>
              <a:rPr lang="pt-PT" sz="1200" dirty="0" err="1" smtClean="0"/>
              <a:t>Kms_v</a:t>
            </a:r>
            <a:r>
              <a:rPr lang="pt-PT" sz="1200" dirty="0" smtClean="0"/>
              <a:t>);</a:t>
            </a:r>
          </a:p>
          <a:p>
            <a:r>
              <a:rPr lang="pt-PT" sz="1200" dirty="0" smtClean="0">
                <a:solidFill>
                  <a:srgbClr val="FF0000"/>
                </a:solidFill>
              </a:rPr>
              <a:t>	Escrever</a:t>
            </a:r>
            <a:r>
              <a:rPr lang="pt-PT" sz="1200" dirty="0" smtClean="0"/>
              <a:t>(“Preço Litro do  Combustível”);</a:t>
            </a:r>
          </a:p>
          <a:p>
            <a:r>
              <a:rPr lang="pt-PT" sz="1200" dirty="0" smtClean="0"/>
              <a:t>	</a:t>
            </a:r>
            <a:r>
              <a:rPr lang="pt-PT" sz="1200" dirty="0" smtClean="0">
                <a:solidFill>
                  <a:srgbClr val="FF0000"/>
                </a:solidFill>
              </a:rPr>
              <a:t>Ler</a:t>
            </a:r>
            <a:r>
              <a:rPr lang="pt-PT" sz="1200" dirty="0" smtClean="0"/>
              <a:t> (</a:t>
            </a:r>
            <a:r>
              <a:rPr lang="pt-PT" sz="1200" dirty="0" err="1" smtClean="0"/>
              <a:t>Preco_C</a:t>
            </a:r>
            <a:r>
              <a:rPr lang="pt-PT" sz="1200" dirty="0" smtClean="0"/>
              <a:t>);</a:t>
            </a:r>
          </a:p>
          <a:p>
            <a:r>
              <a:rPr lang="pt-PT" sz="1200" dirty="0" smtClean="0"/>
              <a:t>	</a:t>
            </a:r>
            <a:r>
              <a:rPr lang="pt-PT" sz="1200" dirty="0" smtClean="0">
                <a:solidFill>
                  <a:srgbClr val="FF0000"/>
                </a:solidFill>
              </a:rPr>
              <a:t>Escrever</a:t>
            </a:r>
            <a:r>
              <a:rPr lang="pt-PT" sz="1200" dirty="0" smtClean="0"/>
              <a:t> (“Quanto consome por </a:t>
            </a:r>
            <a:r>
              <a:rPr lang="pt-PT" sz="1200" dirty="0" err="1" smtClean="0"/>
              <a:t>Km</a:t>
            </a:r>
            <a:r>
              <a:rPr lang="pt-PT" sz="1200" dirty="0" smtClean="0"/>
              <a:t>”);</a:t>
            </a:r>
          </a:p>
          <a:p>
            <a:r>
              <a:rPr lang="pt-PT" sz="1200" dirty="0" smtClean="0">
                <a:solidFill>
                  <a:srgbClr val="FF0000"/>
                </a:solidFill>
              </a:rPr>
              <a:t>	Ler </a:t>
            </a:r>
            <a:r>
              <a:rPr lang="pt-PT" sz="1200" dirty="0" smtClean="0"/>
              <a:t>(CK);</a:t>
            </a:r>
          </a:p>
          <a:p>
            <a:r>
              <a:rPr lang="pt-PT" sz="1200" dirty="0" smtClean="0">
                <a:solidFill>
                  <a:srgbClr val="FF0000"/>
                </a:solidFill>
              </a:rPr>
              <a:t>	</a:t>
            </a:r>
            <a:r>
              <a:rPr lang="pt-PT" sz="1200" dirty="0" smtClean="0"/>
              <a:t>CG</a:t>
            </a:r>
            <a:r>
              <a:rPr lang="pt-PT" sz="1200" dirty="0" smtClean="0">
                <a:sym typeface="Wingdings 3"/>
              </a:rPr>
              <a:t></a:t>
            </a:r>
            <a:r>
              <a:rPr lang="pt-PT" sz="1200" dirty="0" smtClean="0"/>
              <a:t>CK * Kms_v);</a:t>
            </a:r>
          </a:p>
          <a:p>
            <a:r>
              <a:rPr lang="pt-PT" sz="1200" dirty="0" smtClean="0"/>
              <a:t>	VG</a:t>
            </a:r>
            <a:r>
              <a:rPr lang="pt-PT" sz="1200" dirty="0" smtClean="0">
                <a:sym typeface="Wingdings 3"/>
              </a:rPr>
              <a:t>  </a:t>
            </a:r>
            <a:r>
              <a:rPr lang="pt-PT" sz="1200" dirty="0" smtClean="0"/>
              <a:t>CG * </a:t>
            </a:r>
            <a:r>
              <a:rPr lang="pt-PT" sz="1200" dirty="0" err="1" smtClean="0"/>
              <a:t>Preco_C</a:t>
            </a:r>
            <a:r>
              <a:rPr lang="pt-PT" sz="1200" dirty="0" smtClean="0"/>
              <a:t>;</a:t>
            </a:r>
          </a:p>
          <a:p>
            <a:r>
              <a:rPr lang="pt-PT" sz="1200" dirty="0" smtClean="0">
                <a:solidFill>
                  <a:srgbClr val="FF0000"/>
                </a:solidFill>
              </a:rPr>
              <a:t>	Escrever</a:t>
            </a:r>
            <a:r>
              <a:rPr lang="pt-PT" sz="1200" dirty="0" smtClean="0"/>
              <a:t> (“Litros Gastos,” CG);</a:t>
            </a:r>
          </a:p>
          <a:p>
            <a:r>
              <a:rPr lang="pt-PT" sz="1200" dirty="0" smtClean="0"/>
              <a:t>	</a:t>
            </a:r>
            <a:r>
              <a:rPr lang="pt-PT" sz="1200" dirty="0" smtClean="0">
                <a:solidFill>
                  <a:srgbClr val="FF0000"/>
                </a:solidFill>
              </a:rPr>
              <a:t>Escrever</a:t>
            </a:r>
            <a:r>
              <a:rPr lang="pt-PT" sz="1200" dirty="0" smtClean="0"/>
              <a:t> (“Dinheiro Gasto,” VG);</a:t>
            </a:r>
          </a:p>
          <a:p>
            <a:r>
              <a:rPr lang="pt-PT" sz="1200" dirty="0" smtClean="0">
                <a:solidFill>
                  <a:srgbClr val="FF0000"/>
                </a:solidFill>
              </a:rPr>
              <a:t>Fim</a:t>
            </a:r>
            <a:endParaRPr lang="pt-PT" sz="1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786182" y="2500306"/>
            <a:ext cx="128588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>
                <a:solidFill>
                  <a:srgbClr val="FF0000"/>
                </a:solidFill>
              </a:rPr>
              <a:t>FIM</a:t>
            </a:r>
            <a:endParaRPr lang="pt-PT" sz="1200" dirty="0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1285852" y="1357298"/>
            <a:ext cx="1285884" cy="7858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>
                <a:solidFill>
                  <a:srgbClr val="FF0000"/>
                </a:solidFill>
              </a:rPr>
              <a:t>INICIO</a:t>
            </a:r>
            <a:endParaRPr lang="pt-PT" sz="1200" dirty="0">
              <a:solidFill>
                <a:srgbClr val="FF0000"/>
              </a:solidFill>
            </a:endParaRPr>
          </a:p>
        </p:txBody>
      </p:sp>
      <p:sp>
        <p:nvSpPr>
          <p:cNvPr id="4" name="Paralelogramo 3"/>
          <p:cNvSpPr/>
          <p:nvPr/>
        </p:nvSpPr>
        <p:spPr>
          <a:xfrm>
            <a:off x="571472" y="4000504"/>
            <a:ext cx="2428892" cy="64294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Escrever (“Preço Litro do  Combustível”)</a:t>
            </a:r>
            <a:endParaRPr lang="pt-PT" sz="1200" dirty="0"/>
          </a:p>
        </p:txBody>
      </p:sp>
      <p:sp>
        <p:nvSpPr>
          <p:cNvPr id="5" name="Paralelogramo 4"/>
          <p:cNvSpPr/>
          <p:nvPr/>
        </p:nvSpPr>
        <p:spPr>
          <a:xfrm>
            <a:off x="500034" y="2357430"/>
            <a:ext cx="2714644" cy="71438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Escrever (“Quantos </a:t>
            </a:r>
            <a:r>
              <a:rPr lang="pt-PT" sz="1200" dirty="0" err="1" smtClean="0"/>
              <a:t>Kms</a:t>
            </a:r>
            <a:r>
              <a:rPr lang="pt-PT" sz="1200" dirty="0" smtClean="0"/>
              <a:t> tem a viagem?”)</a:t>
            </a:r>
            <a:endParaRPr lang="pt-PT" sz="1200" dirty="0"/>
          </a:p>
        </p:txBody>
      </p:sp>
      <p:sp>
        <p:nvSpPr>
          <p:cNvPr id="7" name="Rectângulo 6"/>
          <p:cNvSpPr/>
          <p:nvPr/>
        </p:nvSpPr>
        <p:spPr>
          <a:xfrm>
            <a:off x="3286116" y="4572008"/>
            <a:ext cx="207170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200" dirty="0" smtClean="0"/>
              <a:t>CG=CK * </a:t>
            </a:r>
            <a:r>
              <a:rPr lang="pt-PT" sz="1200" dirty="0" err="1" smtClean="0"/>
              <a:t>Kms_v</a:t>
            </a:r>
            <a:endParaRPr lang="pt-PT" sz="1200" dirty="0" smtClean="0"/>
          </a:p>
          <a:p>
            <a:r>
              <a:rPr lang="pt-PT" sz="1200" dirty="0" smtClean="0"/>
              <a:t>VG=CG * </a:t>
            </a:r>
            <a:r>
              <a:rPr lang="pt-PT" sz="1200" dirty="0" err="1" smtClean="0"/>
              <a:t>Preco_C</a:t>
            </a:r>
            <a:endParaRPr lang="pt-PT" sz="1200" dirty="0"/>
          </a:p>
        </p:txBody>
      </p:sp>
      <p:cxnSp>
        <p:nvCxnSpPr>
          <p:cNvPr id="9" name="Conexão recta unidireccional 8"/>
          <p:cNvCxnSpPr>
            <a:stCxn id="3" idx="4"/>
            <a:endCxn id="5" idx="1"/>
          </p:cNvCxnSpPr>
          <p:nvPr/>
        </p:nvCxnSpPr>
        <p:spPr>
          <a:xfrm rot="16200000" flipH="1">
            <a:off x="1830567" y="2241343"/>
            <a:ext cx="214314" cy="17860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cta unidireccional 9"/>
          <p:cNvCxnSpPr>
            <a:stCxn id="5" idx="4"/>
            <a:endCxn id="34" idx="0"/>
          </p:cNvCxnSpPr>
          <p:nvPr/>
        </p:nvCxnSpPr>
        <p:spPr>
          <a:xfrm rot="5400000">
            <a:off x="1750199" y="3178967"/>
            <a:ext cx="214314" cy="1588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4" idx="3"/>
            <a:endCxn id="51" idx="0"/>
          </p:cNvCxnSpPr>
          <p:nvPr/>
        </p:nvCxnSpPr>
        <p:spPr>
          <a:xfrm rot="16200000" flipH="1">
            <a:off x="1620717" y="4728278"/>
            <a:ext cx="214314" cy="44649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unidireccional 11"/>
          <p:cNvCxnSpPr>
            <a:stCxn id="34" idx="3"/>
            <a:endCxn id="4" idx="0"/>
          </p:cNvCxnSpPr>
          <p:nvPr/>
        </p:nvCxnSpPr>
        <p:spPr>
          <a:xfrm rot="5400000">
            <a:off x="1714480" y="3929066"/>
            <a:ext cx="142876" cy="1588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unidireccional 12"/>
          <p:cNvCxnSpPr>
            <a:stCxn id="31" idx="2"/>
            <a:endCxn id="66" idx="5"/>
          </p:cNvCxnSpPr>
          <p:nvPr/>
        </p:nvCxnSpPr>
        <p:spPr>
          <a:xfrm flipV="1">
            <a:off x="3053943" y="5965049"/>
            <a:ext cx="651871" cy="35719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Paralelogramo 30"/>
          <p:cNvSpPr/>
          <p:nvPr/>
        </p:nvSpPr>
        <p:spPr>
          <a:xfrm>
            <a:off x="428596" y="5643578"/>
            <a:ext cx="2714644" cy="71438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Escrever (“Quanto consome por CK”)</a:t>
            </a:r>
            <a:endParaRPr lang="pt-PT" sz="1200" dirty="0"/>
          </a:p>
        </p:txBody>
      </p:sp>
      <p:sp>
        <p:nvSpPr>
          <p:cNvPr id="34" name="Paralelogramo 33"/>
          <p:cNvSpPr/>
          <p:nvPr/>
        </p:nvSpPr>
        <p:spPr>
          <a:xfrm>
            <a:off x="857224" y="3286124"/>
            <a:ext cx="2000264" cy="57150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Ler (</a:t>
            </a:r>
            <a:r>
              <a:rPr lang="pt-PT" sz="1200" dirty="0" err="1" smtClean="0"/>
              <a:t>Kms_v</a:t>
            </a:r>
            <a:r>
              <a:rPr lang="pt-PT" sz="1200" dirty="0" smtClean="0"/>
              <a:t>)</a:t>
            </a:r>
            <a:endParaRPr lang="pt-PT" sz="1200" dirty="0"/>
          </a:p>
        </p:txBody>
      </p:sp>
      <p:sp>
        <p:nvSpPr>
          <p:cNvPr id="51" name="Paralelogramo 50"/>
          <p:cNvSpPr/>
          <p:nvPr/>
        </p:nvSpPr>
        <p:spPr>
          <a:xfrm>
            <a:off x="928662" y="4857760"/>
            <a:ext cx="1643074" cy="57150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Ler (</a:t>
            </a:r>
            <a:r>
              <a:rPr lang="pt-PT" sz="1200" dirty="0" err="1" smtClean="0"/>
              <a:t>Preco_C</a:t>
            </a:r>
            <a:r>
              <a:rPr lang="pt-PT" sz="1200" dirty="0" smtClean="0"/>
              <a:t>)</a:t>
            </a:r>
            <a:endParaRPr lang="pt-PT" sz="1200" dirty="0"/>
          </a:p>
        </p:txBody>
      </p:sp>
      <p:cxnSp>
        <p:nvCxnSpPr>
          <p:cNvPr id="56" name="Conexão recta unidireccional 55"/>
          <p:cNvCxnSpPr>
            <a:stCxn id="66" idx="0"/>
            <a:endCxn id="7" idx="2"/>
          </p:cNvCxnSpPr>
          <p:nvPr/>
        </p:nvCxnSpPr>
        <p:spPr>
          <a:xfrm rot="5400000" flipH="1" flipV="1">
            <a:off x="4125512" y="5518562"/>
            <a:ext cx="357190" cy="35719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xão recta unidireccional 56"/>
          <p:cNvCxnSpPr>
            <a:stCxn id="51" idx="3"/>
            <a:endCxn id="31" idx="0"/>
          </p:cNvCxnSpPr>
          <p:nvPr/>
        </p:nvCxnSpPr>
        <p:spPr>
          <a:xfrm rot="16200000" flipH="1">
            <a:off x="1625182" y="5482842"/>
            <a:ext cx="214314" cy="107157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Paralelogramo 64"/>
          <p:cNvSpPr/>
          <p:nvPr/>
        </p:nvSpPr>
        <p:spPr>
          <a:xfrm>
            <a:off x="3428992" y="3571876"/>
            <a:ext cx="2000264" cy="71438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Escrever (“Litros: CG; VG “) </a:t>
            </a:r>
            <a:endParaRPr lang="pt-PT" sz="1200" dirty="0"/>
          </a:p>
        </p:txBody>
      </p:sp>
      <p:sp>
        <p:nvSpPr>
          <p:cNvPr id="66" name="Paralelogramo 65"/>
          <p:cNvSpPr/>
          <p:nvPr/>
        </p:nvSpPr>
        <p:spPr>
          <a:xfrm>
            <a:off x="3643306" y="5715016"/>
            <a:ext cx="1285884" cy="50006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/>
              <a:t>Ler (CK</a:t>
            </a:r>
            <a:endParaRPr lang="pt-PT" sz="1200" dirty="0"/>
          </a:p>
        </p:txBody>
      </p:sp>
      <p:cxnSp>
        <p:nvCxnSpPr>
          <p:cNvPr id="78" name="Conexão recta unidireccional 77"/>
          <p:cNvCxnSpPr>
            <a:stCxn id="7" idx="0"/>
            <a:endCxn id="65" idx="3"/>
          </p:cNvCxnSpPr>
          <p:nvPr/>
        </p:nvCxnSpPr>
        <p:spPr>
          <a:xfrm rot="5400000" flipH="1" flipV="1">
            <a:off x="4188021" y="4420202"/>
            <a:ext cx="285752" cy="17860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Conexão recta unidireccional 111"/>
          <p:cNvCxnSpPr>
            <a:stCxn id="65" idx="0"/>
            <a:endCxn id="2" idx="4"/>
          </p:cNvCxnSpPr>
          <p:nvPr/>
        </p:nvCxnSpPr>
        <p:spPr>
          <a:xfrm rot="5400000" flipH="1" flipV="1">
            <a:off x="4286248" y="3429000"/>
            <a:ext cx="285752" cy="1588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14348" y="928670"/>
            <a:ext cx="2714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Variáveis</a:t>
            </a:r>
            <a:r>
              <a:rPr lang="pt-PT" dirty="0" smtClean="0"/>
              <a:t>  Tempo: </a:t>
            </a:r>
            <a:r>
              <a:rPr lang="pt-PT" dirty="0" smtClean="0">
                <a:solidFill>
                  <a:srgbClr val="FF0000"/>
                </a:solidFill>
              </a:rPr>
              <a:t>Real</a:t>
            </a:r>
            <a:r>
              <a:rPr lang="pt-PT" dirty="0" smtClean="0"/>
              <a:t>;</a:t>
            </a:r>
          </a:p>
          <a:p>
            <a:r>
              <a:rPr lang="pt-PT" dirty="0" smtClean="0"/>
              <a:t>Inicio</a:t>
            </a:r>
          </a:p>
          <a:p>
            <a:r>
              <a:rPr lang="pt-PT" dirty="0" smtClean="0"/>
              <a:t>Ler (Tempo);</a:t>
            </a:r>
          </a:p>
        </p:txBody>
      </p:sp>
      <p:sp>
        <p:nvSpPr>
          <p:cNvPr id="5" name="Losango 4"/>
          <p:cNvSpPr/>
          <p:nvPr/>
        </p:nvSpPr>
        <p:spPr>
          <a:xfrm>
            <a:off x="785786" y="2643182"/>
            <a:ext cx="1643074" cy="1214446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>
                <a:solidFill>
                  <a:srgbClr val="FF0000"/>
                </a:solidFill>
              </a:rPr>
              <a:t>SE</a:t>
            </a:r>
          </a:p>
          <a:p>
            <a:pPr algn="ctr"/>
            <a:r>
              <a:rPr lang="pt-PT" sz="1200" dirty="0" smtClean="0"/>
              <a:t>Condição</a:t>
            </a:r>
            <a:endParaRPr lang="pt-PT" sz="1200" dirty="0"/>
          </a:p>
        </p:txBody>
      </p:sp>
      <p:sp>
        <p:nvSpPr>
          <p:cNvPr id="6" name="Rectângulo 5"/>
          <p:cNvSpPr/>
          <p:nvPr/>
        </p:nvSpPr>
        <p:spPr>
          <a:xfrm>
            <a:off x="3428992" y="3000372"/>
            <a:ext cx="135732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>
                <a:solidFill>
                  <a:srgbClr val="FF0000"/>
                </a:solidFill>
              </a:rPr>
              <a:t>SENÃO</a:t>
            </a:r>
          </a:p>
          <a:p>
            <a:pPr algn="ctr"/>
            <a:r>
              <a:rPr lang="pt-PT" sz="1200" dirty="0" smtClean="0"/>
              <a:t>Bloco de Intrusões</a:t>
            </a:r>
            <a:endParaRPr lang="pt-PT" sz="1200" dirty="0"/>
          </a:p>
        </p:txBody>
      </p:sp>
      <p:sp>
        <p:nvSpPr>
          <p:cNvPr id="7" name="Rectângulo 6"/>
          <p:cNvSpPr/>
          <p:nvPr/>
        </p:nvSpPr>
        <p:spPr>
          <a:xfrm>
            <a:off x="928662" y="4572008"/>
            <a:ext cx="135732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>
                <a:solidFill>
                  <a:srgbClr val="FF0000"/>
                </a:solidFill>
              </a:rPr>
              <a:t>ENTÃO</a:t>
            </a:r>
          </a:p>
          <a:p>
            <a:pPr algn="ctr"/>
            <a:r>
              <a:rPr lang="pt-PT" sz="1200" dirty="0" smtClean="0"/>
              <a:t>Bloco de Instrução</a:t>
            </a:r>
            <a:endParaRPr lang="pt-PT" sz="1200" dirty="0"/>
          </a:p>
        </p:txBody>
      </p:sp>
      <p:sp>
        <p:nvSpPr>
          <p:cNvPr id="8" name="Oval 7"/>
          <p:cNvSpPr/>
          <p:nvPr/>
        </p:nvSpPr>
        <p:spPr>
          <a:xfrm>
            <a:off x="1285852" y="5786454"/>
            <a:ext cx="642942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10" name="Conexão recta unidireccional 9"/>
          <p:cNvCxnSpPr>
            <a:stCxn id="5" idx="3"/>
            <a:endCxn id="6" idx="1"/>
          </p:cNvCxnSpPr>
          <p:nvPr/>
        </p:nvCxnSpPr>
        <p:spPr>
          <a:xfrm>
            <a:off x="2428860" y="3250405"/>
            <a:ext cx="1000132" cy="3571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recta unidireccional 14"/>
          <p:cNvCxnSpPr>
            <a:stCxn id="5" idx="2"/>
            <a:endCxn id="7" idx="0"/>
          </p:cNvCxnSpPr>
          <p:nvPr/>
        </p:nvCxnSpPr>
        <p:spPr>
          <a:xfrm rot="5400000">
            <a:off x="1250133" y="4214818"/>
            <a:ext cx="714380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xão recta unidireccional 20"/>
          <p:cNvCxnSpPr>
            <a:stCxn id="7" idx="2"/>
            <a:endCxn id="8" idx="0"/>
          </p:cNvCxnSpPr>
          <p:nvPr/>
        </p:nvCxnSpPr>
        <p:spPr>
          <a:xfrm rot="5400000">
            <a:off x="1285852" y="5464983"/>
            <a:ext cx="642942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em ângulos rectos 25"/>
          <p:cNvCxnSpPr>
            <a:stCxn id="6" idx="2"/>
            <a:endCxn id="8" idx="6"/>
          </p:cNvCxnSpPr>
          <p:nvPr/>
        </p:nvCxnSpPr>
        <p:spPr>
          <a:xfrm rot="5400000">
            <a:off x="1768059" y="3732612"/>
            <a:ext cx="2500330" cy="2178859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ixaDeTexto 28"/>
          <p:cNvSpPr txBox="1"/>
          <p:nvPr/>
        </p:nvSpPr>
        <p:spPr>
          <a:xfrm>
            <a:off x="2500298" y="292893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Falso</a:t>
            </a:r>
            <a:endParaRPr lang="pt-PT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1571604" y="4000504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Verdade</a:t>
            </a:r>
            <a:endParaRPr lang="pt-PT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5286380" y="2786058"/>
            <a:ext cx="321471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SE</a:t>
            </a:r>
            <a:r>
              <a:rPr lang="pt-PT" dirty="0" smtClean="0"/>
              <a:t> &lt;Condição&gt;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Então</a:t>
            </a:r>
          </a:p>
          <a:p>
            <a:r>
              <a:rPr lang="pt-PT" dirty="0" smtClean="0"/>
              <a:t>	&lt;bloco de instruções&gt;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Senão</a:t>
            </a:r>
          </a:p>
          <a:p>
            <a:r>
              <a:rPr lang="pt-PT" dirty="0" smtClean="0"/>
              <a:t>	&lt;bloco de instruções&gt;</a:t>
            </a:r>
          </a:p>
          <a:p>
            <a:r>
              <a:rPr lang="pt-PT" dirty="0" err="1" smtClean="0">
                <a:solidFill>
                  <a:srgbClr val="FF0000"/>
                </a:solidFill>
              </a:rPr>
              <a:t>FimSe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32" name="CaixaDeTexto 31"/>
          <p:cNvSpPr txBox="1"/>
          <p:nvPr/>
        </p:nvSpPr>
        <p:spPr>
          <a:xfrm>
            <a:off x="1571604" y="2143116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smtClean="0">
                <a:solidFill>
                  <a:srgbClr val="00B0F0"/>
                </a:solidFill>
              </a:rPr>
              <a:t>F</a:t>
            </a:r>
            <a:r>
              <a:rPr lang="pt-PT" sz="2400" b="1" dirty="0" smtClean="0">
                <a:solidFill>
                  <a:srgbClr val="00B0F0"/>
                </a:solidFill>
              </a:rPr>
              <a:t>luxograma</a:t>
            </a:r>
            <a:endParaRPr lang="pt-PT" sz="2400" b="1" dirty="0">
              <a:solidFill>
                <a:srgbClr val="00B0F0"/>
              </a:solidFill>
            </a:endParaRPr>
          </a:p>
        </p:txBody>
      </p:sp>
      <p:sp>
        <p:nvSpPr>
          <p:cNvPr id="33" name="CaixaDeTexto 32"/>
          <p:cNvSpPr txBox="1"/>
          <p:nvPr/>
        </p:nvSpPr>
        <p:spPr>
          <a:xfrm>
            <a:off x="5357818" y="2143116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b="1" dirty="0" err="1" smtClean="0">
                <a:solidFill>
                  <a:srgbClr val="00B0F0"/>
                </a:solidFill>
              </a:rPr>
              <a:t>Pseudocódigo</a:t>
            </a:r>
            <a:endParaRPr lang="pt-PT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214414" y="357166"/>
            <a:ext cx="135732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Inicio</a:t>
            </a:r>
            <a:endParaRPr lang="pt-PT" dirty="0"/>
          </a:p>
        </p:txBody>
      </p:sp>
      <p:sp>
        <p:nvSpPr>
          <p:cNvPr id="3" name="Oval 2"/>
          <p:cNvSpPr/>
          <p:nvPr/>
        </p:nvSpPr>
        <p:spPr>
          <a:xfrm>
            <a:off x="4286248" y="4214818"/>
            <a:ext cx="135732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Paralelogramo 3"/>
          <p:cNvSpPr/>
          <p:nvPr/>
        </p:nvSpPr>
        <p:spPr>
          <a:xfrm>
            <a:off x="3857620" y="2500306"/>
            <a:ext cx="2214578" cy="85725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Escrever</a:t>
            </a:r>
          </a:p>
          <a:p>
            <a:pPr algn="ctr"/>
            <a:r>
              <a:rPr lang="pt-PT" dirty="0" smtClean="0"/>
              <a:t>(Temperatura não é positiva</a:t>
            </a:r>
            <a:endParaRPr lang="pt-PT" dirty="0"/>
          </a:p>
        </p:txBody>
      </p:sp>
      <p:sp>
        <p:nvSpPr>
          <p:cNvPr id="5" name="Paralelogramo 4"/>
          <p:cNvSpPr/>
          <p:nvPr/>
        </p:nvSpPr>
        <p:spPr>
          <a:xfrm>
            <a:off x="714348" y="4071942"/>
            <a:ext cx="2143140" cy="85725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Escrever</a:t>
            </a:r>
          </a:p>
          <a:p>
            <a:pPr algn="ctr"/>
            <a:r>
              <a:rPr lang="pt-PT" dirty="0" smtClean="0"/>
              <a:t>(Temperatura Positiva)</a:t>
            </a:r>
            <a:endParaRPr lang="pt-PT" dirty="0"/>
          </a:p>
        </p:txBody>
      </p:sp>
      <p:sp>
        <p:nvSpPr>
          <p:cNvPr id="6" name="Paralelogramo 5"/>
          <p:cNvSpPr/>
          <p:nvPr/>
        </p:nvSpPr>
        <p:spPr>
          <a:xfrm>
            <a:off x="1000100" y="1357298"/>
            <a:ext cx="1857388" cy="500066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Ler (Tempo)</a:t>
            </a:r>
            <a:endParaRPr lang="pt-PT" dirty="0"/>
          </a:p>
        </p:txBody>
      </p:sp>
      <p:sp>
        <p:nvSpPr>
          <p:cNvPr id="7" name="Losango 6"/>
          <p:cNvSpPr/>
          <p:nvPr/>
        </p:nvSpPr>
        <p:spPr>
          <a:xfrm>
            <a:off x="714348" y="2214554"/>
            <a:ext cx="2357454" cy="1143008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Tempo&gt;0</a:t>
            </a:r>
            <a:endParaRPr lang="pt-PT" dirty="0"/>
          </a:p>
        </p:txBody>
      </p:sp>
      <p:cxnSp>
        <p:nvCxnSpPr>
          <p:cNvPr id="10" name="Conexão recta unidireccional 9"/>
          <p:cNvCxnSpPr>
            <a:stCxn id="2" idx="4"/>
            <a:endCxn id="6" idx="0"/>
          </p:cNvCxnSpPr>
          <p:nvPr/>
        </p:nvCxnSpPr>
        <p:spPr>
          <a:xfrm rot="16200000" flipH="1">
            <a:off x="1732339" y="1160843"/>
            <a:ext cx="357190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6" idx="3"/>
            <a:endCxn id="7" idx="0"/>
          </p:cNvCxnSpPr>
          <p:nvPr/>
        </p:nvCxnSpPr>
        <p:spPr>
          <a:xfrm rot="16200000" flipH="1">
            <a:off x="1701085" y="2022564"/>
            <a:ext cx="357190" cy="267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cta unidireccional 11"/>
          <p:cNvCxnSpPr>
            <a:stCxn id="7" idx="3"/>
            <a:endCxn id="4" idx="5"/>
          </p:cNvCxnSpPr>
          <p:nvPr/>
        </p:nvCxnSpPr>
        <p:spPr>
          <a:xfrm>
            <a:off x="3071802" y="2786058"/>
            <a:ext cx="892975" cy="1428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unidireccional 12"/>
          <p:cNvCxnSpPr>
            <a:stCxn id="7" idx="2"/>
            <a:endCxn id="5" idx="0"/>
          </p:cNvCxnSpPr>
          <p:nvPr/>
        </p:nvCxnSpPr>
        <p:spPr>
          <a:xfrm rot="5400000">
            <a:off x="1482307" y="3661174"/>
            <a:ext cx="714380" cy="10715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cta unidireccional 13"/>
          <p:cNvCxnSpPr>
            <a:stCxn id="4" idx="4"/>
            <a:endCxn id="3" idx="0"/>
          </p:cNvCxnSpPr>
          <p:nvPr/>
        </p:nvCxnSpPr>
        <p:spPr>
          <a:xfrm rot="5400000">
            <a:off x="4536281" y="3786190"/>
            <a:ext cx="85725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recta unidireccional 14"/>
          <p:cNvCxnSpPr>
            <a:stCxn id="5" idx="2"/>
            <a:endCxn id="3" idx="2"/>
          </p:cNvCxnSpPr>
          <p:nvPr/>
        </p:nvCxnSpPr>
        <p:spPr>
          <a:xfrm>
            <a:off x="2750331" y="4500570"/>
            <a:ext cx="1535917" cy="357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ixaDeTexto 33"/>
          <p:cNvSpPr txBox="1"/>
          <p:nvPr/>
        </p:nvSpPr>
        <p:spPr>
          <a:xfrm>
            <a:off x="3071802" y="2500306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Falso</a:t>
            </a:r>
            <a:endParaRPr lang="pt-PT" dirty="0"/>
          </a:p>
        </p:txBody>
      </p:sp>
      <p:sp>
        <p:nvSpPr>
          <p:cNvPr id="46" name="CaixaDeTexto 45"/>
          <p:cNvSpPr txBox="1"/>
          <p:nvPr/>
        </p:nvSpPr>
        <p:spPr>
          <a:xfrm>
            <a:off x="1928794" y="3500438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Verdade</a:t>
            </a:r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2">
                <a:lumMod val="75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000108"/>
            <a:ext cx="4286250" cy="3114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2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  <p:sp>
        <p:nvSpPr>
          <p:cNvPr id="3" name="Rectângulo arredondado 2"/>
          <p:cNvSpPr/>
          <p:nvPr/>
        </p:nvSpPr>
        <p:spPr>
          <a:xfrm>
            <a:off x="785786" y="357166"/>
            <a:ext cx="1357322" cy="857256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Tirar o comer do </a:t>
            </a:r>
            <a:r>
              <a:rPr lang="pt-PT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frgorifico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ângulo arredondado 4"/>
          <p:cNvSpPr/>
          <p:nvPr/>
        </p:nvSpPr>
        <p:spPr>
          <a:xfrm>
            <a:off x="785786" y="1571612"/>
            <a:ext cx="1357322" cy="857256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Colocar o comer do prato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ângulo arredondado 5"/>
          <p:cNvSpPr/>
          <p:nvPr/>
        </p:nvSpPr>
        <p:spPr>
          <a:xfrm>
            <a:off x="857224" y="4500570"/>
            <a:ext cx="1571636" cy="1214446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Fechar a porta do microondas e seleccionar o tempo</a:t>
            </a:r>
            <a:endParaRPr lang="pt-PT" sz="1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ângulo arredondado 6"/>
          <p:cNvSpPr/>
          <p:nvPr/>
        </p:nvSpPr>
        <p:spPr>
          <a:xfrm>
            <a:off x="4214810" y="428604"/>
            <a:ext cx="1357322" cy="1071570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Abrir o </a:t>
            </a:r>
            <a:r>
              <a:rPr lang="pt-PT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microondae</a:t>
            </a:r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procurar: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Rectângulo arredondado 7"/>
          <p:cNvSpPr/>
          <p:nvPr/>
        </p:nvSpPr>
        <p:spPr>
          <a:xfrm>
            <a:off x="785786" y="2786058"/>
            <a:ext cx="1357322" cy="1214446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Abrir o </a:t>
            </a:r>
            <a:r>
              <a:rPr lang="pt-PT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microondacolocar</a:t>
            </a:r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o prato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0" name="Conexão recta unidireccional 9"/>
          <p:cNvCxnSpPr>
            <a:stCxn id="3" idx="2"/>
            <a:endCxn id="5" idx="0"/>
          </p:cNvCxnSpPr>
          <p:nvPr/>
        </p:nvCxnSpPr>
        <p:spPr>
          <a:xfrm rot="5400000">
            <a:off x="1285852" y="1393017"/>
            <a:ext cx="35719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Conexão recta unidireccional 13"/>
          <p:cNvCxnSpPr>
            <a:stCxn id="5" idx="2"/>
            <a:endCxn id="8" idx="0"/>
          </p:cNvCxnSpPr>
          <p:nvPr/>
        </p:nvCxnSpPr>
        <p:spPr>
          <a:xfrm rot="5400000">
            <a:off x="1285852" y="2607463"/>
            <a:ext cx="357190" cy="158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Conexão recta unidireccional 19"/>
          <p:cNvCxnSpPr>
            <a:stCxn id="8" idx="2"/>
            <a:endCxn id="6" idx="0"/>
          </p:cNvCxnSpPr>
          <p:nvPr/>
        </p:nvCxnSpPr>
        <p:spPr>
          <a:xfrm rot="16200000" flipH="1">
            <a:off x="1303711" y="4161239"/>
            <a:ext cx="500066" cy="178595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Conexão recta unidireccional 20"/>
          <p:cNvCxnSpPr>
            <a:stCxn id="7" idx="2"/>
            <a:endCxn id="55" idx="0"/>
          </p:cNvCxnSpPr>
          <p:nvPr/>
        </p:nvCxnSpPr>
        <p:spPr>
          <a:xfrm rot="16200000" flipH="1">
            <a:off x="4518421" y="1875223"/>
            <a:ext cx="785818" cy="3571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Conexão recta unidireccional 21"/>
          <p:cNvCxnSpPr>
            <a:stCxn id="55" idx="1"/>
            <a:endCxn id="8" idx="3"/>
          </p:cNvCxnSpPr>
          <p:nvPr/>
        </p:nvCxnSpPr>
        <p:spPr>
          <a:xfrm rot="10800000" flipV="1">
            <a:off x="2143108" y="3321843"/>
            <a:ext cx="1785950" cy="7143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Conexão recta unidireccional 22"/>
          <p:cNvCxnSpPr>
            <a:stCxn id="55" idx="3"/>
            <a:endCxn id="53" idx="1"/>
          </p:cNvCxnSpPr>
          <p:nvPr/>
        </p:nvCxnSpPr>
        <p:spPr>
          <a:xfrm flipV="1">
            <a:off x="5929322" y="3286124"/>
            <a:ext cx="1000132" cy="3571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6" name="Conexão em ângulos rectos 45"/>
          <p:cNvCxnSpPr>
            <a:stCxn id="6" idx="3"/>
            <a:endCxn id="7" idx="1"/>
          </p:cNvCxnSpPr>
          <p:nvPr/>
        </p:nvCxnSpPr>
        <p:spPr>
          <a:xfrm flipV="1">
            <a:off x="2428860" y="964389"/>
            <a:ext cx="1785950" cy="4143404"/>
          </a:xfrm>
          <a:prstGeom prst="bentConnector3">
            <a:avLst>
              <a:gd name="adj1" fmla="val 50000"/>
            </a:avLst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Rectângulo arredondado 52"/>
          <p:cNvSpPr/>
          <p:nvPr/>
        </p:nvSpPr>
        <p:spPr>
          <a:xfrm>
            <a:off x="6929454" y="2714620"/>
            <a:ext cx="1357322" cy="1143008"/>
          </a:xfrm>
          <a:prstGeom prst="roundRect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finalizado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5" name="Losango 54"/>
          <p:cNvSpPr/>
          <p:nvPr/>
        </p:nvSpPr>
        <p:spPr>
          <a:xfrm>
            <a:off x="3929058" y="2285992"/>
            <a:ext cx="2000264" cy="2071702"/>
          </a:xfrm>
          <a:prstGeom prst="diamond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Está quente?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1" name="CaixaDeTexto 80"/>
          <p:cNvSpPr txBox="1"/>
          <p:nvPr/>
        </p:nvSpPr>
        <p:spPr>
          <a:xfrm>
            <a:off x="6000760" y="285749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ln/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sim</a:t>
            </a:r>
            <a:endParaRPr lang="pt-PT" b="1" dirty="0">
              <a:ln/>
              <a:solidFill>
                <a:srgbClr val="FF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2" name="CaixaDeTexto 81"/>
          <p:cNvSpPr txBox="1"/>
          <p:nvPr/>
        </p:nvSpPr>
        <p:spPr>
          <a:xfrm>
            <a:off x="2357422" y="2928934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smtClean="0">
                <a:ln/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não</a:t>
            </a:r>
            <a:endParaRPr lang="pt-PT" b="1" dirty="0">
              <a:ln/>
              <a:solidFill>
                <a:srgbClr val="FF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cxnSp>
        <p:nvCxnSpPr>
          <p:cNvPr id="88" name="Conexão recta unidireccional 87"/>
          <p:cNvCxnSpPr>
            <a:endCxn id="3" idx="0"/>
          </p:cNvCxnSpPr>
          <p:nvPr/>
        </p:nvCxnSpPr>
        <p:spPr>
          <a:xfrm rot="16200000" flipH="1">
            <a:off x="1268005" y="160724"/>
            <a:ext cx="357164" cy="35719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riângulo isósceles 32"/>
          <p:cNvSpPr/>
          <p:nvPr/>
        </p:nvSpPr>
        <p:spPr>
          <a:xfrm>
            <a:off x="1785918" y="500042"/>
            <a:ext cx="5072098" cy="4357718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Rectângulo arredondado 1"/>
          <p:cNvSpPr/>
          <p:nvPr/>
        </p:nvSpPr>
        <p:spPr>
          <a:xfrm>
            <a:off x="642910" y="356372"/>
            <a:ext cx="171451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Obter B</a:t>
            </a:r>
            <a:endParaRPr lang="pt-PT" dirty="0"/>
          </a:p>
        </p:txBody>
      </p:sp>
      <p:sp>
        <p:nvSpPr>
          <p:cNvPr id="3" name="Rectângulo arredondado 2"/>
          <p:cNvSpPr/>
          <p:nvPr/>
        </p:nvSpPr>
        <p:spPr>
          <a:xfrm>
            <a:off x="785786" y="2786058"/>
            <a:ext cx="171451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A = B * H/2</a:t>
            </a:r>
            <a:endParaRPr lang="pt-PT" dirty="0"/>
          </a:p>
        </p:txBody>
      </p:sp>
      <p:sp>
        <p:nvSpPr>
          <p:cNvPr id="4" name="Rectângulo arredondado 3"/>
          <p:cNvSpPr/>
          <p:nvPr/>
        </p:nvSpPr>
        <p:spPr>
          <a:xfrm>
            <a:off x="714348" y="1571612"/>
            <a:ext cx="171451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Obter H</a:t>
            </a:r>
            <a:endParaRPr lang="pt-PT" dirty="0"/>
          </a:p>
        </p:txBody>
      </p:sp>
      <p:sp>
        <p:nvSpPr>
          <p:cNvPr id="5" name="Rectângulo arredondado 4"/>
          <p:cNvSpPr/>
          <p:nvPr/>
        </p:nvSpPr>
        <p:spPr>
          <a:xfrm>
            <a:off x="785786" y="4000504"/>
            <a:ext cx="171451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Mostra A</a:t>
            </a:r>
            <a:endParaRPr lang="pt-PT" dirty="0"/>
          </a:p>
        </p:txBody>
      </p:sp>
      <p:cxnSp>
        <p:nvCxnSpPr>
          <p:cNvPr id="7" name="Conexão recta unidireccional 6"/>
          <p:cNvCxnSpPr>
            <a:stCxn id="2" idx="2"/>
            <a:endCxn id="4" idx="0"/>
          </p:cNvCxnSpPr>
          <p:nvPr/>
        </p:nvCxnSpPr>
        <p:spPr>
          <a:xfrm rot="16200000" flipH="1">
            <a:off x="1356893" y="1356901"/>
            <a:ext cx="357984" cy="7143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Conexão recta unidireccional 8"/>
          <p:cNvCxnSpPr>
            <a:stCxn id="4" idx="2"/>
            <a:endCxn id="3" idx="0"/>
          </p:cNvCxnSpPr>
          <p:nvPr/>
        </p:nvCxnSpPr>
        <p:spPr>
          <a:xfrm rot="16200000" flipH="1">
            <a:off x="1428728" y="2571744"/>
            <a:ext cx="357190" cy="7143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Conexão recta unidireccional 9"/>
          <p:cNvCxnSpPr>
            <a:stCxn id="3" idx="2"/>
            <a:endCxn id="5" idx="0"/>
          </p:cNvCxnSpPr>
          <p:nvPr/>
        </p:nvCxnSpPr>
        <p:spPr>
          <a:xfrm rot="5400000">
            <a:off x="1464447" y="3821909"/>
            <a:ext cx="35719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" name="CaixaDeTexto 28"/>
          <p:cNvSpPr txBox="1"/>
          <p:nvPr/>
        </p:nvSpPr>
        <p:spPr>
          <a:xfrm>
            <a:off x="1643042" y="1214422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input</a:t>
            </a:r>
            <a:endParaRPr lang="pt-PT" dirty="0"/>
          </a:p>
        </p:txBody>
      </p:sp>
      <p:sp>
        <p:nvSpPr>
          <p:cNvPr id="30" name="CaixaDeTexto 29"/>
          <p:cNvSpPr txBox="1"/>
          <p:nvPr/>
        </p:nvSpPr>
        <p:spPr>
          <a:xfrm>
            <a:off x="1643042" y="24288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processamento</a:t>
            </a:r>
            <a:endParaRPr lang="pt-PT" dirty="0"/>
          </a:p>
        </p:txBody>
      </p:sp>
      <p:sp>
        <p:nvSpPr>
          <p:cNvPr id="31" name="CaixaDeTexto 30"/>
          <p:cNvSpPr txBox="1"/>
          <p:nvPr/>
        </p:nvSpPr>
        <p:spPr>
          <a:xfrm>
            <a:off x="1714480" y="364331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output</a:t>
            </a:r>
            <a:endParaRPr lang="pt-PT" dirty="0"/>
          </a:p>
        </p:txBody>
      </p:sp>
      <p:cxnSp>
        <p:nvCxnSpPr>
          <p:cNvPr id="35" name="Conexão recta unidireccional 34"/>
          <p:cNvCxnSpPr>
            <a:endCxn id="2" idx="0"/>
          </p:cNvCxnSpPr>
          <p:nvPr/>
        </p:nvCxnSpPr>
        <p:spPr>
          <a:xfrm rot="5400000">
            <a:off x="1321583" y="177789"/>
            <a:ext cx="357166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6715140" y="285728"/>
            <a:ext cx="1143008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Inicio</a:t>
            </a:r>
            <a:endParaRPr lang="pt-PT" dirty="0"/>
          </a:p>
        </p:txBody>
      </p:sp>
      <p:sp>
        <p:nvSpPr>
          <p:cNvPr id="32" name="Oval 31"/>
          <p:cNvSpPr/>
          <p:nvPr/>
        </p:nvSpPr>
        <p:spPr>
          <a:xfrm>
            <a:off x="6715140" y="4071942"/>
            <a:ext cx="1143008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Fim</a:t>
            </a:r>
            <a:endParaRPr lang="pt-PT" dirty="0"/>
          </a:p>
        </p:txBody>
      </p:sp>
      <p:sp>
        <p:nvSpPr>
          <p:cNvPr id="34" name="Paralelogramo 33"/>
          <p:cNvSpPr/>
          <p:nvPr/>
        </p:nvSpPr>
        <p:spPr>
          <a:xfrm>
            <a:off x="6643702" y="1214422"/>
            <a:ext cx="1285884" cy="57150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(B, H)</a:t>
            </a:r>
            <a:endParaRPr lang="pt-PT" dirty="0"/>
          </a:p>
        </p:txBody>
      </p:sp>
      <p:sp>
        <p:nvSpPr>
          <p:cNvPr id="36" name="Rectângulo 35"/>
          <p:cNvSpPr/>
          <p:nvPr/>
        </p:nvSpPr>
        <p:spPr>
          <a:xfrm>
            <a:off x="6500826" y="2143116"/>
            <a:ext cx="150019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A = B * H/2</a:t>
            </a:r>
          </a:p>
          <a:p>
            <a:pPr algn="ctr"/>
            <a:endParaRPr lang="pt-PT" dirty="0"/>
          </a:p>
        </p:txBody>
      </p:sp>
      <p:sp>
        <p:nvSpPr>
          <p:cNvPr id="37" name="Paralelogramo 36"/>
          <p:cNvSpPr/>
          <p:nvPr/>
        </p:nvSpPr>
        <p:spPr>
          <a:xfrm>
            <a:off x="6572264" y="3071810"/>
            <a:ext cx="1357322" cy="642942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 smtClean="0"/>
              <a:t>Mostrar (A)</a:t>
            </a:r>
            <a:endParaRPr lang="pt-PT" dirty="0"/>
          </a:p>
        </p:txBody>
      </p:sp>
      <p:cxnSp>
        <p:nvCxnSpPr>
          <p:cNvPr id="38" name="Conexão recta unidireccional 37"/>
          <p:cNvCxnSpPr>
            <a:stCxn id="28" idx="4"/>
            <a:endCxn id="34" idx="0"/>
          </p:cNvCxnSpPr>
          <p:nvPr/>
        </p:nvCxnSpPr>
        <p:spPr>
          <a:xfrm rot="5400000">
            <a:off x="7143768" y="1071546"/>
            <a:ext cx="285752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2" name="Conexão recta unidireccional 41"/>
          <p:cNvCxnSpPr>
            <a:stCxn id="34" idx="3"/>
            <a:endCxn id="36" idx="0"/>
          </p:cNvCxnSpPr>
          <p:nvPr/>
        </p:nvCxnSpPr>
        <p:spPr>
          <a:xfrm rot="16200000" flipH="1">
            <a:off x="7054470" y="1946661"/>
            <a:ext cx="357190" cy="3571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6" name="Conexão recta unidireccional 45"/>
          <p:cNvCxnSpPr>
            <a:stCxn id="36" idx="2"/>
            <a:endCxn id="37" idx="1"/>
          </p:cNvCxnSpPr>
          <p:nvPr/>
        </p:nvCxnSpPr>
        <p:spPr>
          <a:xfrm rot="16200000" flipH="1">
            <a:off x="7076795" y="2817312"/>
            <a:ext cx="428628" cy="8036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0" name="Conexão recta unidireccional 49"/>
          <p:cNvCxnSpPr>
            <a:stCxn id="37" idx="4"/>
            <a:endCxn id="32" idx="0"/>
          </p:cNvCxnSpPr>
          <p:nvPr/>
        </p:nvCxnSpPr>
        <p:spPr>
          <a:xfrm rot="16200000" flipH="1">
            <a:off x="7090189" y="3875487"/>
            <a:ext cx="357190" cy="35719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0" name="CaixaDeTexto 59"/>
          <p:cNvSpPr txBox="1"/>
          <p:nvPr/>
        </p:nvSpPr>
        <p:spPr>
          <a:xfrm>
            <a:off x="3143240" y="214290"/>
            <a:ext cx="2428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Variáveis </a:t>
            </a:r>
            <a:r>
              <a:rPr lang="pt-PT" dirty="0" smtClean="0"/>
              <a:t>A, B, H: </a:t>
            </a:r>
            <a:r>
              <a:rPr lang="pt-PT" dirty="0" smtClean="0">
                <a:solidFill>
                  <a:srgbClr val="FF0000"/>
                </a:solidFill>
              </a:rPr>
              <a:t>Inteiro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Inicio</a:t>
            </a:r>
          </a:p>
          <a:p>
            <a:r>
              <a:rPr lang="pt-PT" dirty="0" smtClean="0"/>
              <a:t>	</a:t>
            </a:r>
            <a:r>
              <a:rPr lang="pt-PT" dirty="0" smtClean="0">
                <a:solidFill>
                  <a:srgbClr val="FF0000"/>
                </a:solidFill>
              </a:rPr>
              <a:t>Ler </a:t>
            </a:r>
            <a:r>
              <a:rPr lang="pt-PT" dirty="0" smtClean="0"/>
              <a:t>(B,H);</a:t>
            </a:r>
          </a:p>
          <a:p>
            <a:r>
              <a:rPr lang="pt-PT" dirty="0" smtClean="0"/>
              <a:t>	A       B*H/2;</a:t>
            </a:r>
          </a:p>
          <a:p>
            <a:r>
              <a:rPr lang="pt-PT" dirty="0" smtClean="0"/>
              <a:t>	</a:t>
            </a:r>
            <a:r>
              <a:rPr lang="pt-PT" dirty="0" smtClean="0">
                <a:solidFill>
                  <a:srgbClr val="FF0000"/>
                </a:solidFill>
              </a:rPr>
              <a:t>Escrever</a:t>
            </a:r>
            <a:r>
              <a:rPr lang="pt-PT" dirty="0" smtClean="0"/>
              <a:t> (A);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Fim</a:t>
            </a:r>
            <a:endParaRPr lang="pt-PT" dirty="0">
              <a:solidFill>
                <a:srgbClr val="FF0000"/>
              </a:solidFill>
            </a:endParaRPr>
          </a:p>
        </p:txBody>
      </p:sp>
      <p:cxnSp>
        <p:nvCxnSpPr>
          <p:cNvPr id="62" name="Conexão recta unidireccional 61"/>
          <p:cNvCxnSpPr/>
          <p:nvPr/>
        </p:nvCxnSpPr>
        <p:spPr>
          <a:xfrm rot="10800000">
            <a:off x="4286248" y="1214422"/>
            <a:ext cx="285752" cy="1588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arredondado 1"/>
          <p:cNvSpPr/>
          <p:nvPr/>
        </p:nvSpPr>
        <p:spPr>
          <a:xfrm>
            <a:off x="571472" y="571501"/>
            <a:ext cx="1643074" cy="785818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PT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Obter Disciplina A</a:t>
            </a:r>
            <a:endParaRPr lang="pt-PT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3" name="Conexão recta unidireccional 2"/>
          <p:cNvCxnSpPr>
            <a:endCxn id="2" idx="0"/>
          </p:cNvCxnSpPr>
          <p:nvPr/>
        </p:nvCxnSpPr>
        <p:spPr>
          <a:xfrm rot="5400000">
            <a:off x="1125119" y="267890"/>
            <a:ext cx="571502" cy="3572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" name="Rectângulo arredondado 3"/>
          <p:cNvSpPr/>
          <p:nvPr/>
        </p:nvSpPr>
        <p:spPr>
          <a:xfrm>
            <a:off x="571472" y="3143248"/>
            <a:ext cx="1643074" cy="785818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Obter Disciplina C</a:t>
            </a:r>
            <a:endParaRPr lang="pt-PT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ângulo arredondado 4"/>
          <p:cNvSpPr/>
          <p:nvPr/>
        </p:nvSpPr>
        <p:spPr>
          <a:xfrm>
            <a:off x="571472" y="1928802"/>
            <a:ext cx="1643074" cy="785818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Obter</a:t>
            </a:r>
          </a:p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Disciplina B</a:t>
            </a:r>
            <a:endParaRPr lang="pt-PT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Rectângulo arredondado 8"/>
          <p:cNvSpPr/>
          <p:nvPr/>
        </p:nvSpPr>
        <p:spPr>
          <a:xfrm>
            <a:off x="2714612" y="3071810"/>
            <a:ext cx="1928826" cy="928694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t-PT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Total = </a:t>
            </a:r>
            <a:r>
              <a:rPr lang="pt-PT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 + B + C</a:t>
            </a:r>
            <a:endParaRPr lang="pt-PT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Rectângulo arredondado 9"/>
          <p:cNvSpPr/>
          <p:nvPr/>
        </p:nvSpPr>
        <p:spPr>
          <a:xfrm>
            <a:off x="5429256" y="3143248"/>
            <a:ext cx="1643074" cy="78581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Mostrar Total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11" name="Conexão recta unidireccional 10"/>
          <p:cNvCxnSpPr>
            <a:stCxn id="2" idx="2"/>
            <a:endCxn id="5" idx="0"/>
          </p:cNvCxnSpPr>
          <p:nvPr/>
        </p:nvCxnSpPr>
        <p:spPr>
          <a:xfrm rot="5400000">
            <a:off x="1107268" y="1643060"/>
            <a:ext cx="571483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4" name="Conexão recta unidireccional 13"/>
          <p:cNvCxnSpPr>
            <a:stCxn id="5" idx="2"/>
            <a:endCxn id="4" idx="0"/>
          </p:cNvCxnSpPr>
          <p:nvPr/>
        </p:nvCxnSpPr>
        <p:spPr>
          <a:xfrm rot="5400000">
            <a:off x="1178695" y="2928934"/>
            <a:ext cx="428628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3" name="Conexão recta unidireccional 22"/>
          <p:cNvCxnSpPr>
            <a:stCxn id="4" idx="3"/>
            <a:endCxn id="9" idx="1"/>
          </p:cNvCxnSpPr>
          <p:nvPr/>
        </p:nvCxnSpPr>
        <p:spPr>
          <a:xfrm>
            <a:off x="2214546" y="3536157"/>
            <a:ext cx="500066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9" name="CaixaDeTexto 28"/>
          <p:cNvSpPr txBox="1"/>
          <p:nvPr/>
        </p:nvSpPr>
        <p:spPr>
          <a:xfrm>
            <a:off x="3786182" y="364331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36" name="Conexão recta unidireccional 35"/>
          <p:cNvCxnSpPr>
            <a:stCxn id="9" idx="3"/>
            <a:endCxn id="10" idx="1"/>
          </p:cNvCxnSpPr>
          <p:nvPr/>
        </p:nvCxnSpPr>
        <p:spPr>
          <a:xfrm>
            <a:off x="4643438" y="3536157"/>
            <a:ext cx="785818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5" name="Estrela de 7 Pontas 44"/>
          <p:cNvSpPr/>
          <p:nvPr/>
        </p:nvSpPr>
        <p:spPr>
          <a:xfrm>
            <a:off x="3000364" y="142852"/>
            <a:ext cx="3214710" cy="2714644"/>
          </a:xfrm>
          <a:prstGeom prst="star7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3071802" y="2643182"/>
            <a:ext cx="2571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>
                <a:solidFill>
                  <a:srgbClr val="FF0000"/>
                </a:solidFill>
              </a:rPr>
              <a:t>Variáveis</a:t>
            </a:r>
            <a:r>
              <a:rPr lang="pt-PT" dirty="0" smtClean="0"/>
              <a:t> A,B,C: </a:t>
            </a:r>
            <a:r>
              <a:rPr lang="pt-PT" dirty="0" smtClean="0">
                <a:solidFill>
                  <a:srgbClr val="FF0000"/>
                </a:solidFill>
              </a:rPr>
              <a:t>Inteiros</a:t>
            </a:r>
            <a:endParaRPr lang="pt-PT" dirty="0" smtClean="0"/>
          </a:p>
          <a:p>
            <a:r>
              <a:rPr lang="pt-PT" dirty="0" smtClean="0">
                <a:solidFill>
                  <a:srgbClr val="FF0000"/>
                </a:solidFill>
              </a:rPr>
              <a:t>Início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	Ler</a:t>
            </a:r>
            <a:r>
              <a:rPr lang="pt-PT" dirty="0" smtClean="0"/>
              <a:t> (A,B);</a:t>
            </a:r>
          </a:p>
          <a:p>
            <a:r>
              <a:rPr lang="pt-PT" dirty="0" smtClean="0"/>
              <a:t>	C        A+B;</a:t>
            </a:r>
          </a:p>
          <a:p>
            <a:r>
              <a:rPr lang="pt-PT" dirty="0" smtClean="0"/>
              <a:t>	</a:t>
            </a:r>
            <a:r>
              <a:rPr lang="pt-PT" dirty="0" smtClean="0">
                <a:solidFill>
                  <a:srgbClr val="FF0000"/>
                </a:solidFill>
              </a:rPr>
              <a:t>Escrever</a:t>
            </a:r>
            <a:r>
              <a:rPr lang="pt-PT" dirty="0" smtClean="0"/>
              <a:t> (C);</a:t>
            </a:r>
          </a:p>
          <a:p>
            <a:r>
              <a:rPr lang="pt-PT" dirty="0" smtClean="0">
                <a:solidFill>
                  <a:srgbClr val="FF0000"/>
                </a:solidFill>
              </a:rPr>
              <a:t>Fim</a:t>
            </a:r>
            <a:endParaRPr lang="pt-PT" dirty="0">
              <a:solidFill>
                <a:srgbClr val="FF0000"/>
              </a:solidFill>
            </a:endParaRPr>
          </a:p>
        </p:txBody>
      </p:sp>
      <p:cxnSp>
        <p:nvCxnSpPr>
          <p:cNvPr id="4" name="Conexão recta unidireccional 3"/>
          <p:cNvCxnSpPr/>
          <p:nvPr/>
        </p:nvCxnSpPr>
        <p:spPr>
          <a:xfrm rot="10800000">
            <a:off x="4286248" y="3643314"/>
            <a:ext cx="214314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CaixaDeTexto 5"/>
          <p:cNvSpPr txBox="1"/>
          <p:nvPr/>
        </p:nvSpPr>
        <p:spPr>
          <a:xfrm>
            <a:off x="3071802" y="1357298"/>
            <a:ext cx="2643206" cy="400110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000" dirty="0" err="1" smtClean="0">
                <a:latin typeface="Castellar" pitchFamily="18" charset="0"/>
              </a:rPr>
              <a:t>Pseudocódigo</a:t>
            </a:r>
            <a:endParaRPr lang="pt-PT" sz="2000" dirty="0">
              <a:latin typeface="Castellar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857356" y="1357298"/>
            <a:ext cx="1214446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/>
          </a:p>
        </p:txBody>
      </p:sp>
      <p:sp>
        <p:nvSpPr>
          <p:cNvPr id="3" name="Oval 2"/>
          <p:cNvSpPr/>
          <p:nvPr/>
        </p:nvSpPr>
        <p:spPr>
          <a:xfrm>
            <a:off x="2214546" y="5786454"/>
            <a:ext cx="785818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/>
          </a:p>
        </p:txBody>
      </p:sp>
      <p:sp>
        <p:nvSpPr>
          <p:cNvPr id="4" name="Paralelogramo 3"/>
          <p:cNvSpPr/>
          <p:nvPr/>
        </p:nvSpPr>
        <p:spPr>
          <a:xfrm>
            <a:off x="1714480" y="2285992"/>
            <a:ext cx="1571636" cy="571504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/>
          </a:p>
        </p:txBody>
      </p:sp>
      <p:sp>
        <p:nvSpPr>
          <p:cNvPr id="5" name="Rectângulo 4"/>
          <p:cNvSpPr/>
          <p:nvPr/>
        </p:nvSpPr>
        <p:spPr>
          <a:xfrm>
            <a:off x="1643042" y="3143248"/>
            <a:ext cx="164307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/>
          </a:p>
        </p:txBody>
      </p:sp>
      <p:cxnSp>
        <p:nvCxnSpPr>
          <p:cNvPr id="7" name="Conexão recta unidireccional 6"/>
          <p:cNvCxnSpPr/>
          <p:nvPr/>
        </p:nvCxnSpPr>
        <p:spPr>
          <a:xfrm>
            <a:off x="1785918" y="4286256"/>
            <a:ext cx="121444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osango 9"/>
          <p:cNvSpPr/>
          <p:nvPr/>
        </p:nvSpPr>
        <p:spPr>
          <a:xfrm>
            <a:off x="2000232" y="4572008"/>
            <a:ext cx="857256" cy="1000132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pt-PT"/>
          </a:p>
        </p:txBody>
      </p:sp>
      <p:sp>
        <p:nvSpPr>
          <p:cNvPr id="11" name="CaixaDeTexto 10"/>
          <p:cNvSpPr txBox="1"/>
          <p:nvPr/>
        </p:nvSpPr>
        <p:spPr>
          <a:xfrm>
            <a:off x="3214678" y="1500174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Símbolo de Início e Fim</a:t>
            </a:r>
            <a:endParaRPr lang="pt-PT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3428992" y="235743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Entrada e Saída</a:t>
            </a:r>
            <a:endParaRPr lang="pt-PT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3500430" y="335756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Processamento</a:t>
            </a:r>
            <a:endParaRPr lang="pt-PT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3286116" y="414338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Linha de Fluxo</a:t>
            </a:r>
            <a:endParaRPr lang="pt-PT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3000364" y="492919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Símbolo de Decisão</a:t>
            </a:r>
            <a:endParaRPr lang="pt-PT" dirty="0"/>
          </a:p>
        </p:txBody>
      </p:sp>
      <p:sp>
        <p:nvSpPr>
          <p:cNvPr id="16" name="CaixaDeTexto 15"/>
          <p:cNvSpPr txBox="1"/>
          <p:nvPr/>
        </p:nvSpPr>
        <p:spPr>
          <a:xfrm>
            <a:off x="3286116" y="592933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Conector</a:t>
            </a:r>
            <a:endParaRPr lang="pt-P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arredondado 1"/>
          <p:cNvSpPr/>
          <p:nvPr/>
        </p:nvSpPr>
        <p:spPr>
          <a:xfrm>
            <a:off x="1071538" y="1000108"/>
            <a:ext cx="1714512" cy="1000132"/>
          </a:xfrm>
          <a:prstGeom prst="round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Obter  valor dia</a:t>
            </a:r>
            <a:endParaRPr lang="pt-PT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Rectângulo arredondado 2"/>
          <p:cNvSpPr/>
          <p:nvPr/>
        </p:nvSpPr>
        <p:spPr>
          <a:xfrm>
            <a:off x="1071538" y="2428868"/>
            <a:ext cx="1714512" cy="1000132"/>
          </a:xfrm>
          <a:prstGeom prst="round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Obter dias de trabalho</a:t>
            </a:r>
            <a:endParaRPr lang="pt-PT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Rectângulo arredondado 3"/>
          <p:cNvSpPr/>
          <p:nvPr/>
        </p:nvSpPr>
        <p:spPr>
          <a:xfrm>
            <a:off x="1071538" y="3857628"/>
            <a:ext cx="1714512" cy="1000132"/>
          </a:xfrm>
          <a:prstGeom prst="round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Mês = valor dia * dias de trabalho</a:t>
            </a:r>
            <a:endParaRPr lang="pt-PT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Rectângulo arredondado 4"/>
          <p:cNvSpPr/>
          <p:nvPr/>
        </p:nvSpPr>
        <p:spPr>
          <a:xfrm>
            <a:off x="3714744" y="3857628"/>
            <a:ext cx="1714512" cy="1000132"/>
          </a:xfrm>
          <a:prstGeom prst="roundRect">
            <a:avLst/>
          </a:prstGeom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Mostrar</a:t>
            </a:r>
          </a:p>
          <a:p>
            <a:pPr algn="ctr"/>
            <a:r>
              <a:rPr lang="pt-PT" sz="1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</a:t>
            </a:r>
          </a:p>
          <a:p>
            <a:pPr algn="ctr"/>
            <a:r>
              <a:rPr lang="pt-PT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MÊS</a:t>
            </a:r>
            <a:endParaRPr lang="pt-PT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7" name="Conexão recta unidireccional 6"/>
          <p:cNvCxnSpPr>
            <a:endCxn id="2" idx="0"/>
          </p:cNvCxnSpPr>
          <p:nvPr/>
        </p:nvCxnSpPr>
        <p:spPr>
          <a:xfrm rot="5400000">
            <a:off x="1750199" y="821513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" name="Conexão recta unidireccional 7"/>
          <p:cNvCxnSpPr>
            <a:stCxn id="2" idx="2"/>
            <a:endCxn id="3" idx="0"/>
          </p:cNvCxnSpPr>
          <p:nvPr/>
        </p:nvCxnSpPr>
        <p:spPr>
          <a:xfrm rot="5400000">
            <a:off x="1714480" y="221455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Conexão recta unidireccional 8"/>
          <p:cNvCxnSpPr>
            <a:stCxn id="3" idx="2"/>
            <a:endCxn id="4" idx="0"/>
          </p:cNvCxnSpPr>
          <p:nvPr/>
        </p:nvCxnSpPr>
        <p:spPr>
          <a:xfrm rot="5400000">
            <a:off x="1714480" y="364331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Conexão recta unidireccional 9"/>
          <p:cNvCxnSpPr>
            <a:stCxn id="4" idx="3"/>
            <a:endCxn id="5" idx="1"/>
          </p:cNvCxnSpPr>
          <p:nvPr/>
        </p:nvCxnSpPr>
        <p:spPr>
          <a:xfrm>
            <a:off x="2786050" y="4357694"/>
            <a:ext cx="9286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1026" name="Picture 2" descr="C:\Programas\Microsoft Office\MEDIA\CAGCAT10\j0222021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571480"/>
            <a:ext cx="1781251" cy="17876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arredondado 3"/>
          <p:cNvSpPr/>
          <p:nvPr/>
        </p:nvSpPr>
        <p:spPr>
          <a:xfrm>
            <a:off x="4357686" y="4357694"/>
            <a:ext cx="1857388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Mostrar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Rectângulo arredondado 4"/>
          <p:cNvSpPr/>
          <p:nvPr/>
        </p:nvSpPr>
        <p:spPr>
          <a:xfrm>
            <a:off x="1142976" y="4357694"/>
            <a:ext cx="2214578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 = Dias * Bilhete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Rectângulo arredondado 5"/>
          <p:cNvSpPr/>
          <p:nvPr/>
        </p:nvSpPr>
        <p:spPr>
          <a:xfrm>
            <a:off x="1285852" y="2928934"/>
            <a:ext cx="1857388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Obter Bilhete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Rectângulo arredondado 6"/>
          <p:cNvSpPr/>
          <p:nvPr/>
        </p:nvSpPr>
        <p:spPr>
          <a:xfrm>
            <a:off x="1285852" y="1500174"/>
            <a:ext cx="1857388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Obter Dias</a:t>
            </a:r>
            <a:endParaRPr lang="pt-PT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9" name="Conexão recta unidireccional 8"/>
          <p:cNvCxnSpPr>
            <a:stCxn id="7" idx="2"/>
            <a:endCxn id="6" idx="0"/>
          </p:cNvCxnSpPr>
          <p:nvPr/>
        </p:nvCxnSpPr>
        <p:spPr>
          <a:xfrm rot="5400000">
            <a:off x="2000232" y="2714620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Conexão recta unidireccional 9"/>
          <p:cNvCxnSpPr>
            <a:endCxn id="7" idx="0"/>
          </p:cNvCxnSpPr>
          <p:nvPr/>
        </p:nvCxnSpPr>
        <p:spPr>
          <a:xfrm rot="5400000">
            <a:off x="2035951" y="132157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Conexão recta unidireccional 10"/>
          <p:cNvCxnSpPr>
            <a:stCxn id="6" idx="2"/>
            <a:endCxn id="5" idx="0"/>
          </p:cNvCxnSpPr>
          <p:nvPr/>
        </p:nvCxnSpPr>
        <p:spPr>
          <a:xfrm rot="16200000" flipH="1">
            <a:off x="2018091" y="4125520"/>
            <a:ext cx="428628" cy="357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Conexão recta unidireccional 11"/>
          <p:cNvCxnSpPr>
            <a:stCxn id="5" idx="3"/>
            <a:endCxn id="4" idx="1"/>
          </p:cNvCxnSpPr>
          <p:nvPr/>
        </p:nvCxnSpPr>
        <p:spPr>
          <a:xfrm>
            <a:off x="3357554" y="4857760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2050" name="Picture 2" descr="C:\Programas\Microsoft Office\MEDIA\CAGCAT10\j028320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1500174"/>
            <a:ext cx="2428892" cy="25765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1244</TotalTime>
  <Words>829</Words>
  <Application>Microsoft Office PowerPoint</Application>
  <PresentationFormat>Apresentação no Ecrã (4:3)</PresentationFormat>
  <Paragraphs>282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24</vt:i4>
      </vt:variant>
    </vt:vector>
  </HeadingPairs>
  <TitlesOfParts>
    <vt:vector size="25" baseType="lpstr">
      <vt:lpstr>Tema do Office</vt:lpstr>
      <vt:lpstr>Diapositivo 1</vt:lpstr>
      <vt:lpstr>Diapositivo 2</vt:lpstr>
      <vt:lpstr>Diapositivo 3</vt:lpstr>
      <vt:lpstr>Diapositivo 4</vt:lpstr>
      <vt:lpstr>Diapositivo 5</vt:lpstr>
      <vt:lpstr>Diapositivo 6</vt:lpstr>
      <vt:lpstr>Diapositivo 7</vt:lpstr>
      <vt:lpstr>Diapositivo 8</vt:lpstr>
      <vt:lpstr>Diapositivo 9</vt:lpstr>
      <vt:lpstr>Diapositivo 10</vt:lpstr>
      <vt:lpstr>Diapositivo 11</vt:lpstr>
      <vt:lpstr>Diapositivo 12</vt:lpstr>
      <vt:lpstr>Diapositivo 13</vt:lpstr>
      <vt:lpstr>Diapositivo 14</vt:lpstr>
      <vt:lpstr>Diapositivo 15</vt:lpstr>
      <vt:lpstr>Diapositivo 16</vt:lpstr>
      <vt:lpstr>Diapositivo 17</vt:lpstr>
      <vt:lpstr>Diapositivo 18</vt:lpstr>
      <vt:lpstr>Diapositivo 19</vt:lpstr>
      <vt:lpstr>Diapositivo 20</vt:lpstr>
      <vt:lpstr>Diapositivo 21</vt:lpstr>
      <vt:lpstr>Diapositivo 22</vt:lpstr>
      <vt:lpstr>Diapositivo 23</vt:lpstr>
      <vt:lpstr>Diapositivo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PC</dc:creator>
  <cp:lastModifiedBy>PC</cp:lastModifiedBy>
  <cp:revision>138</cp:revision>
  <dcterms:created xsi:type="dcterms:W3CDTF">2009-11-06T15:34:18Z</dcterms:created>
  <dcterms:modified xsi:type="dcterms:W3CDTF">2010-01-05T17:30:22Z</dcterms:modified>
</cp:coreProperties>
</file>